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0" r:id="rId1"/>
    <p:sldMasterId id="2147483982" r:id="rId2"/>
  </p:sldMasterIdLst>
  <p:sldIdLst>
    <p:sldId id="256" r:id="rId3"/>
    <p:sldId id="257" r:id="rId4"/>
    <p:sldId id="274" r:id="rId5"/>
    <p:sldId id="258" r:id="rId6"/>
    <p:sldId id="277" r:id="rId7"/>
    <p:sldId id="261" r:id="rId8"/>
    <p:sldId id="269" r:id="rId9"/>
    <p:sldId id="270" r:id="rId10"/>
    <p:sldId id="271" r:id="rId11"/>
    <p:sldId id="276" r:id="rId12"/>
    <p:sldId id="27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66AC"/>
    <a:srgbClr val="ACCBFA"/>
    <a:srgbClr val="EBE7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39"/>
    <p:restoredTop sz="94674"/>
  </p:normalViewPr>
  <p:slideViewPr>
    <p:cSldViewPr snapToGrid="0" snapToObjects="1">
      <p:cViewPr>
        <p:scale>
          <a:sx n="110" d="100"/>
          <a:sy n="110" d="100"/>
        </p:scale>
        <p:origin x="1088"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5FC63-F677-4148-88A5-78D1DB0D7D62}" type="doc">
      <dgm:prSet loTypeId="urn:microsoft.com/office/officeart/2005/8/layout/pyramid1" loCatId="" qsTypeId="urn:microsoft.com/office/officeart/2005/8/quickstyle/simple1" qsCatId="simple" csTypeId="urn:microsoft.com/office/officeart/2005/8/colors/accent1_2" csCatId="accent1" phldr="1"/>
      <dgm:spPr/>
    </dgm:pt>
    <dgm:pt modelId="{84BCC400-E657-F748-A56F-4953A15B05FB}">
      <dgm:prSet phldrT="[Text]" custT="1"/>
      <dgm:spPr>
        <a:solidFill>
          <a:schemeClr val="accent1">
            <a:lumMod val="40000"/>
            <a:lumOff val="60000"/>
          </a:schemeClr>
        </a:solidFill>
      </dgm:spPr>
      <dgm:t>
        <a:bodyPr/>
        <a:lstStyle/>
        <a:p>
          <a:endParaRPr lang="en-US" sz="2500" b="1" dirty="0">
            <a:latin typeface="Optima" panose="02000503060000020004" pitchFamily="2" charset="0"/>
          </a:endParaRPr>
        </a:p>
        <a:p>
          <a:r>
            <a:rPr lang="en-US" sz="2000" b="1" dirty="0">
              <a:latin typeface="Arial" panose="020B0604020202020204" pitchFamily="34" charset="0"/>
              <a:cs typeface="Arial" panose="020B0604020202020204" pitchFamily="34" charset="0"/>
            </a:rPr>
            <a:t>Wealth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Transfer </a:t>
          </a:r>
        </a:p>
      </dgm:t>
    </dgm:pt>
    <dgm:pt modelId="{025F2C56-FCD4-7441-94B0-EADBB4191D8A}" type="parTrans" cxnId="{8FD05503-13EC-4C4E-92A3-E9E327F903E7}">
      <dgm:prSet/>
      <dgm:spPr/>
      <dgm:t>
        <a:bodyPr/>
        <a:lstStyle/>
        <a:p>
          <a:endParaRPr lang="en-US"/>
        </a:p>
      </dgm:t>
    </dgm:pt>
    <dgm:pt modelId="{80D1D745-9399-3143-B711-7A551FCA3FB3}" type="sibTrans" cxnId="{8FD05503-13EC-4C4E-92A3-E9E327F903E7}">
      <dgm:prSet/>
      <dgm:spPr/>
      <dgm:t>
        <a:bodyPr/>
        <a:lstStyle/>
        <a:p>
          <a:endParaRPr lang="en-US"/>
        </a:p>
      </dgm:t>
    </dgm:pt>
    <dgm:pt modelId="{F925215F-B767-2245-90F0-2875E1E346CB}">
      <dgm:prSet phldrT="[Text]" custT="1"/>
      <dgm:spPr>
        <a:solidFill>
          <a:schemeClr val="accent1">
            <a:lumMod val="60000"/>
            <a:lumOff val="40000"/>
          </a:schemeClr>
        </a:solidFill>
      </dgm:spPr>
      <dgm:t>
        <a:bodyPr/>
        <a:lstStyle/>
        <a:p>
          <a:r>
            <a:rPr lang="en-US" sz="3500" b="1" dirty="0">
              <a:latin typeface="Arial" panose="020B0604020202020204" pitchFamily="34" charset="0"/>
              <a:cs typeface="Arial" panose="020B0604020202020204" pitchFamily="34" charset="0"/>
            </a:rPr>
            <a:t>Wealth Management</a:t>
          </a:r>
        </a:p>
      </dgm:t>
    </dgm:pt>
    <dgm:pt modelId="{0BFDF046-CAB3-A545-9C1C-CE892A0DD357}" type="parTrans" cxnId="{6476C62C-A8B3-5F45-AC0F-899FA746AA01}">
      <dgm:prSet/>
      <dgm:spPr/>
      <dgm:t>
        <a:bodyPr/>
        <a:lstStyle/>
        <a:p>
          <a:endParaRPr lang="en-US"/>
        </a:p>
      </dgm:t>
    </dgm:pt>
    <dgm:pt modelId="{281E793E-0C80-374E-A093-87AF8238D2CB}" type="sibTrans" cxnId="{6476C62C-A8B3-5F45-AC0F-899FA746AA01}">
      <dgm:prSet/>
      <dgm:spPr/>
      <dgm:t>
        <a:bodyPr/>
        <a:lstStyle/>
        <a:p>
          <a:endParaRPr lang="en-US"/>
        </a:p>
      </dgm:t>
    </dgm:pt>
    <dgm:pt modelId="{89E1D464-5AA1-414D-B819-39A51CBA555A}">
      <dgm:prSet phldrT="[Text]" custT="1"/>
      <dgm:spPr>
        <a:solidFill>
          <a:schemeClr val="accent1">
            <a:lumMod val="50000"/>
          </a:schemeClr>
        </a:solidFill>
      </dgm:spPr>
      <dgm:t>
        <a:bodyPr/>
        <a:lstStyle/>
        <a:p>
          <a:r>
            <a:rPr lang="en-US" sz="5500" b="1" dirty="0">
              <a:latin typeface="Arial" panose="020B0604020202020204" pitchFamily="34" charset="0"/>
              <a:cs typeface="Arial" panose="020B0604020202020204" pitchFamily="34" charset="0"/>
            </a:rPr>
            <a:t>Risk Management</a:t>
          </a:r>
        </a:p>
      </dgm:t>
    </dgm:pt>
    <dgm:pt modelId="{2636FE1D-00F7-C944-AD9B-B73242164AEB}" type="parTrans" cxnId="{76F09CD1-D7E9-2C47-82D6-9B1D8BA624FA}">
      <dgm:prSet/>
      <dgm:spPr/>
      <dgm:t>
        <a:bodyPr/>
        <a:lstStyle/>
        <a:p>
          <a:endParaRPr lang="en-US"/>
        </a:p>
      </dgm:t>
    </dgm:pt>
    <dgm:pt modelId="{95DFF2E8-8CE7-864B-96F5-712BD21EF64E}" type="sibTrans" cxnId="{76F09CD1-D7E9-2C47-82D6-9B1D8BA624FA}">
      <dgm:prSet/>
      <dgm:spPr/>
      <dgm:t>
        <a:bodyPr/>
        <a:lstStyle/>
        <a:p>
          <a:endParaRPr lang="en-US"/>
        </a:p>
      </dgm:t>
    </dgm:pt>
    <dgm:pt modelId="{BD7C2D42-36EA-6E49-B506-6F81C19F2A0D}">
      <dgm:prSet phldrT="[Text]" custT="1"/>
      <dgm:spPr>
        <a:solidFill>
          <a:schemeClr val="accent1">
            <a:lumMod val="75000"/>
          </a:schemeClr>
        </a:solidFill>
      </dgm:spPr>
      <dgm:t>
        <a:bodyPr/>
        <a:lstStyle/>
        <a:p>
          <a:r>
            <a:rPr lang="en-US" sz="5000" b="1" dirty="0">
              <a:latin typeface="Arial" panose="020B0604020202020204" pitchFamily="34" charset="0"/>
              <a:cs typeface="Arial" panose="020B0604020202020204" pitchFamily="34" charset="0"/>
            </a:rPr>
            <a:t>Liquidity</a:t>
          </a:r>
        </a:p>
      </dgm:t>
    </dgm:pt>
    <dgm:pt modelId="{FD4B0A89-5A37-FD4F-B52A-A8B2F5D24038}" type="parTrans" cxnId="{E8EA1549-8686-674A-A9D7-C3756CABBBC6}">
      <dgm:prSet/>
      <dgm:spPr/>
      <dgm:t>
        <a:bodyPr/>
        <a:lstStyle/>
        <a:p>
          <a:endParaRPr lang="en-US"/>
        </a:p>
      </dgm:t>
    </dgm:pt>
    <dgm:pt modelId="{A444CA5F-3343-974F-802B-AFE9CA520D57}" type="sibTrans" cxnId="{E8EA1549-8686-674A-A9D7-C3756CABBBC6}">
      <dgm:prSet/>
      <dgm:spPr/>
      <dgm:t>
        <a:bodyPr/>
        <a:lstStyle/>
        <a:p>
          <a:endParaRPr lang="en-US"/>
        </a:p>
      </dgm:t>
    </dgm:pt>
    <dgm:pt modelId="{387282E5-22BF-BE44-A186-426698297D8F}" type="pres">
      <dgm:prSet presAssocID="{E2E5FC63-F677-4148-88A5-78D1DB0D7D62}" presName="Name0" presStyleCnt="0">
        <dgm:presLayoutVars>
          <dgm:dir/>
          <dgm:animLvl val="lvl"/>
          <dgm:resizeHandles val="exact"/>
        </dgm:presLayoutVars>
      </dgm:prSet>
      <dgm:spPr/>
    </dgm:pt>
    <dgm:pt modelId="{A1F51EE3-908C-F740-A813-3C2D2BCC0CE3}" type="pres">
      <dgm:prSet presAssocID="{84BCC400-E657-F748-A56F-4953A15B05FB}" presName="Name8" presStyleCnt="0"/>
      <dgm:spPr/>
    </dgm:pt>
    <dgm:pt modelId="{34A3A309-D360-1F4D-9B85-541217540F85}" type="pres">
      <dgm:prSet presAssocID="{84BCC400-E657-F748-A56F-4953A15B05FB}" presName="level" presStyleLbl="node1" presStyleIdx="0" presStyleCnt="4">
        <dgm:presLayoutVars>
          <dgm:chMax val="1"/>
          <dgm:bulletEnabled val="1"/>
        </dgm:presLayoutVars>
      </dgm:prSet>
      <dgm:spPr/>
    </dgm:pt>
    <dgm:pt modelId="{44E900F8-4286-DE49-B48B-FEC8F565460B}" type="pres">
      <dgm:prSet presAssocID="{84BCC400-E657-F748-A56F-4953A15B05FB}" presName="levelTx" presStyleLbl="revTx" presStyleIdx="0" presStyleCnt="0">
        <dgm:presLayoutVars>
          <dgm:chMax val="1"/>
          <dgm:bulletEnabled val="1"/>
        </dgm:presLayoutVars>
      </dgm:prSet>
      <dgm:spPr/>
    </dgm:pt>
    <dgm:pt modelId="{BFD248CB-725E-4C46-A6FD-5580AD2ED768}" type="pres">
      <dgm:prSet presAssocID="{F925215F-B767-2245-90F0-2875E1E346CB}" presName="Name8" presStyleCnt="0"/>
      <dgm:spPr/>
    </dgm:pt>
    <dgm:pt modelId="{1A7A78C5-24BF-C142-B81C-1889144243FC}" type="pres">
      <dgm:prSet presAssocID="{F925215F-B767-2245-90F0-2875E1E346CB}" presName="level" presStyleLbl="node1" presStyleIdx="1" presStyleCnt="4">
        <dgm:presLayoutVars>
          <dgm:chMax val="1"/>
          <dgm:bulletEnabled val="1"/>
        </dgm:presLayoutVars>
      </dgm:prSet>
      <dgm:spPr/>
    </dgm:pt>
    <dgm:pt modelId="{ED57440D-C61D-5B49-BFE7-69634FAC188F}" type="pres">
      <dgm:prSet presAssocID="{F925215F-B767-2245-90F0-2875E1E346CB}" presName="levelTx" presStyleLbl="revTx" presStyleIdx="0" presStyleCnt="0">
        <dgm:presLayoutVars>
          <dgm:chMax val="1"/>
          <dgm:bulletEnabled val="1"/>
        </dgm:presLayoutVars>
      </dgm:prSet>
      <dgm:spPr/>
    </dgm:pt>
    <dgm:pt modelId="{4DB8B655-94F1-6D45-A73B-AC56DAB429E7}" type="pres">
      <dgm:prSet presAssocID="{BD7C2D42-36EA-6E49-B506-6F81C19F2A0D}" presName="Name8" presStyleCnt="0"/>
      <dgm:spPr/>
    </dgm:pt>
    <dgm:pt modelId="{F4D5E03C-9BAB-8742-A4A5-B29D4BA9481C}" type="pres">
      <dgm:prSet presAssocID="{BD7C2D42-36EA-6E49-B506-6F81C19F2A0D}" presName="level" presStyleLbl="node1" presStyleIdx="2" presStyleCnt="4">
        <dgm:presLayoutVars>
          <dgm:chMax val="1"/>
          <dgm:bulletEnabled val="1"/>
        </dgm:presLayoutVars>
      </dgm:prSet>
      <dgm:spPr/>
    </dgm:pt>
    <dgm:pt modelId="{40B6849A-E74B-0446-A079-A466B752F2FB}" type="pres">
      <dgm:prSet presAssocID="{BD7C2D42-36EA-6E49-B506-6F81C19F2A0D}" presName="levelTx" presStyleLbl="revTx" presStyleIdx="0" presStyleCnt="0">
        <dgm:presLayoutVars>
          <dgm:chMax val="1"/>
          <dgm:bulletEnabled val="1"/>
        </dgm:presLayoutVars>
      </dgm:prSet>
      <dgm:spPr/>
    </dgm:pt>
    <dgm:pt modelId="{9976AF76-25A0-D045-BB51-9805A36E5F45}" type="pres">
      <dgm:prSet presAssocID="{89E1D464-5AA1-414D-B819-39A51CBA555A}" presName="Name8" presStyleCnt="0"/>
      <dgm:spPr/>
    </dgm:pt>
    <dgm:pt modelId="{8DC3B5CB-737D-3748-9779-8C2735806A1F}" type="pres">
      <dgm:prSet presAssocID="{89E1D464-5AA1-414D-B819-39A51CBA555A}" presName="level" presStyleLbl="node1" presStyleIdx="3" presStyleCnt="4" custLinFactNeighborY="2519">
        <dgm:presLayoutVars>
          <dgm:chMax val="1"/>
          <dgm:bulletEnabled val="1"/>
        </dgm:presLayoutVars>
      </dgm:prSet>
      <dgm:spPr/>
    </dgm:pt>
    <dgm:pt modelId="{E21D92D7-25FE-5742-9D07-DA93ADA73252}" type="pres">
      <dgm:prSet presAssocID="{89E1D464-5AA1-414D-B819-39A51CBA555A}" presName="levelTx" presStyleLbl="revTx" presStyleIdx="0" presStyleCnt="0">
        <dgm:presLayoutVars>
          <dgm:chMax val="1"/>
          <dgm:bulletEnabled val="1"/>
        </dgm:presLayoutVars>
      </dgm:prSet>
      <dgm:spPr/>
    </dgm:pt>
  </dgm:ptLst>
  <dgm:cxnLst>
    <dgm:cxn modelId="{8FD05503-13EC-4C4E-92A3-E9E327F903E7}" srcId="{E2E5FC63-F677-4148-88A5-78D1DB0D7D62}" destId="{84BCC400-E657-F748-A56F-4953A15B05FB}" srcOrd="0" destOrd="0" parTransId="{025F2C56-FCD4-7441-94B0-EADBB4191D8A}" sibTransId="{80D1D745-9399-3143-B711-7A551FCA3FB3}"/>
    <dgm:cxn modelId="{7B6F0D07-8590-FA47-AE15-897ACF96C9F5}" type="presOf" srcId="{E2E5FC63-F677-4148-88A5-78D1DB0D7D62}" destId="{387282E5-22BF-BE44-A186-426698297D8F}" srcOrd="0" destOrd="0" presId="urn:microsoft.com/office/officeart/2005/8/layout/pyramid1"/>
    <dgm:cxn modelId="{D7CA9908-9F30-8340-9A61-FCCB91ACA178}" type="presOf" srcId="{84BCC400-E657-F748-A56F-4953A15B05FB}" destId="{34A3A309-D360-1F4D-9B85-541217540F85}" srcOrd="0" destOrd="0" presId="urn:microsoft.com/office/officeart/2005/8/layout/pyramid1"/>
    <dgm:cxn modelId="{6476C62C-A8B3-5F45-AC0F-899FA746AA01}" srcId="{E2E5FC63-F677-4148-88A5-78D1DB0D7D62}" destId="{F925215F-B767-2245-90F0-2875E1E346CB}" srcOrd="1" destOrd="0" parTransId="{0BFDF046-CAB3-A545-9C1C-CE892A0DD357}" sibTransId="{281E793E-0C80-374E-A093-87AF8238D2CB}"/>
    <dgm:cxn modelId="{0B1D7232-DD00-934D-BB44-974E9D9F8C46}" type="presOf" srcId="{BD7C2D42-36EA-6E49-B506-6F81C19F2A0D}" destId="{F4D5E03C-9BAB-8742-A4A5-B29D4BA9481C}" srcOrd="0" destOrd="0" presId="urn:microsoft.com/office/officeart/2005/8/layout/pyramid1"/>
    <dgm:cxn modelId="{E8EA1549-8686-674A-A9D7-C3756CABBBC6}" srcId="{E2E5FC63-F677-4148-88A5-78D1DB0D7D62}" destId="{BD7C2D42-36EA-6E49-B506-6F81C19F2A0D}" srcOrd="2" destOrd="0" parTransId="{FD4B0A89-5A37-FD4F-B52A-A8B2F5D24038}" sibTransId="{A444CA5F-3343-974F-802B-AFE9CA520D57}"/>
    <dgm:cxn modelId="{098F4C56-3051-1A43-A78D-7ABB894CD3C3}" type="presOf" srcId="{BD7C2D42-36EA-6E49-B506-6F81C19F2A0D}" destId="{40B6849A-E74B-0446-A079-A466B752F2FB}" srcOrd="1" destOrd="0" presId="urn:microsoft.com/office/officeart/2005/8/layout/pyramid1"/>
    <dgm:cxn modelId="{F8E29C67-B358-B141-A339-C2CE5F3255E3}" type="presOf" srcId="{89E1D464-5AA1-414D-B819-39A51CBA555A}" destId="{E21D92D7-25FE-5742-9D07-DA93ADA73252}" srcOrd="1" destOrd="0" presId="urn:microsoft.com/office/officeart/2005/8/layout/pyramid1"/>
    <dgm:cxn modelId="{4F528DA4-E355-0B49-907E-C794F260C25A}" type="presOf" srcId="{84BCC400-E657-F748-A56F-4953A15B05FB}" destId="{44E900F8-4286-DE49-B48B-FEC8F565460B}" srcOrd="1" destOrd="0" presId="urn:microsoft.com/office/officeart/2005/8/layout/pyramid1"/>
    <dgm:cxn modelId="{AFDE1EA6-F900-8A46-AC6C-2D6B2086D1BD}" type="presOf" srcId="{89E1D464-5AA1-414D-B819-39A51CBA555A}" destId="{8DC3B5CB-737D-3748-9779-8C2735806A1F}" srcOrd="0" destOrd="0" presId="urn:microsoft.com/office/officeart/2005/8/layout/pyramid1"/>
    <dgm:cxn modelId="{76F09CD1-D7E9-2C47-82D6-9B1D8BA624FA}" srcId="{E2E5FC63-F677-4148-88A5-78D1DB0D7D62}" destId="{89E1D464-5AA1-414D-B819-39A51CBA555A}" srcOrd="3" destOrd="0" parTransId="{2636FE1D-00F7-C944-AD9B-B73242164AEB}" sibTransId="{95DFF2E8-8CE7-864B-96F5-712BD21EF64E}"/>
    <dgm:cxn modelId="{79D6DFE0-8E07-E649-820B-45AFDC27ECF8}" type="presOf" srcId="{F925215F-B767-2245-90F0-2875E1E346CB}" destId="{1A7A78C5-24BF-C142-B81C-1889144243FC}" srcOrd="0" destOrd="0" presId="urn:microsoft.com/office/officeart/2005/8/layout/pyramid1"/>
    <dgm:cxn modelId="{EBE3EAF6-DD6B-524B-8452-EF869218D514}" type="presOf" srcId="{F925215F-B767-2245-90F0-2875E1E346CB}" destId="{ED57440D-C61D-5B49-BFE7-69634FAC188F}" srcOrd="1" destOrd="0" presId="urn:microsoft.com/office/officeart/2005/8/layout/pyramid1"/>
    <dgm:cxn modelId="{C7C858F4-58F4-894D-81C4-709481CBB47D}" type="presParOf" srcId="{387282E5-22BF-BE44-A186-426698297D8F}" destId="{A1F51EE3-908C-F740-A813-3C2D2BCC0CE3}" srcOrd="0" destOrd="0" presId="urn:microsoft.com/office/officeart/2005/8/layout/pyramid1"/>
    <dgm:cxn modelId="{175B3A72-ABAD-8B48-A126-99E4B2BB76D1}" type="presParOf" srcId="{A1F51EE3-908C-F740-A813-3C2D2BCC0CE3}" destId="{34A3A309-D360-1F4D-9B85-541217540F85}" srcOrd="0" destOrd="0" presId="urn:microsoft.com/office/officeart/2005/8/layout/pyramid1"/>
    <dgm:cxn modelId="{CE5AFC2F-C1E9-AA4F-A053-0AAAF609B460}" type="presParOf" srcId="{A1F51EE3-908C-F740-A813-3C2D2BCC0CE3}" destId="{44E900F8-4286-DE49-B48B-FEC8F565460B}" srcOrd="1" destOrd="0" presId="urn:microsoft.com/office/officeart/2005/8/layout/pyramid1"/>
    <dgm:cxn modelId="{C81864BA-FFAC-D940-91AE-D5BD1C455DF9}" type="presParOf" srcId="{387282E5-22BF-BE44-A186-426698297D8F}" destId="{BFD248CB-725E-4C46-A6FD-5580AD2ED768}" srcOrd="1" destOrd="0" presId="urn:microsoft.com/office/officeart/2005/8/layout/pyramid1"/>
    <dgm:cxn modelId="{4AB51C24-BB08-6241-BD86-256531F4976B}" type="presParOf" srcId="{BFD248CB-725E-4C46-A6FD-5580AD2ED768}" destId="{1A7A78C5-24BF-C142-B81C-1889144243FC}" srcOrd="0" destOrd="0" presId="urn:microsoft.com/office/officeart/2005/8/layout/pyramid1"/>
    <dgm:cxn modelId="{5B830840-C683-9146-8FEA-CDEAB0670C21}" type="presParOf" srcId="{BFD248CB-725E-4C46-A6FD-5580AD2ED768}" destId="{ED57440D-C61D-5B49-BFE7-69634FAC188F}" srcOrd="1" destOrd="0" presId="urn:microsoft.com/office/officeart/2005/8/layout/pyramid1"/>
    <dgm:cxn modelId="{CC038236-4762-7E4E-A229-AB5B3CD05B10}" type="presParOf" srcId="{387282E5-22BF-BE44-A186-426698297D8F}" destId="{4DB8B655-94F1-6D45-A73B-AC56DAB429E7}" srcOrd="2" destOrd="0" presId="urn:microsoft.com/office/officeart/2005/8/layout/pyramid1"/>
    <dgm:cxn modelId="{9A935552-8C24-5C4A-8324-2D4AAB4943B2}" type="presParOf" srcId="{4DB8B655-94F1-6D45-A73B-AC56DAB429E7}" destId="{F4D5E03C-9BAB-8742-A4A5-B29D4BA9481C}" srcOrd="0" destOrd="0" presId="urn:microsoft.com/office/officeart/2005/8/layout/pyramid1"/>
    <dgm:cxn modelId="{0BEA7AD3-BAA3-E74A-AFB7-D98F2E10C938}" type="presParOf" srcId="{4DB8B655-94F1-6D45-A73B-AC56DAB429E7}" destId="{40B6849A-E74B-0446-A079-A466B752F2FB}" srcOrd="1" destOrd="0" presId="urn:microsoft.com/office/officeart/2005/8/layout/pyramid1"/>
    <dgm:cxn modelId="{101FCEC8-34D3-E14F-A04B-B4F90F283387}" type="presParOf" srcId="{387282E5-22BF-BE44-A186-426698297D8F}" destId="{9976AF76-25A0-D045-BB51-9805A36E5F45}" srcOrd="3" destOrd="0" presId="urn:microsoft.com/office/officeart/2005/8/layout/pyramid1"/>
    <dgm:cxn modelId="{913CC7A8-B6A9-0E47-87EB-8A8BE5E5124D}" type="presParOf" srcId="{9976AF76-25A0-D045-BB51-9805A36E5F45}" destId="{8DC3B5CB-737D-3748-9779-8C2735806A1F}" srcOrd="0" destOrd="0" presId="urn:microsoft.com/office/officeart/2005/8/layout/pyramid1"/>
    <dgm:cxn modelId="{B0C12BB7-DEAF-A143-BC87-DD2FA27AAFA5}" type="presParOf" srcId="{9976AF76-25A0-D045-BB51-9805A36E5F45}" destId="{E21D92D7-25FE-5742-9D07-DA93ADA7325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3A309-D360-1F4D-9B85-541217540F85}">
      <dsp:nvSpPr>
        <dsp:cNvPr id="0" name=""/>
        <dsp:cNvSpPr/>
      </dsp:nvSpPr>
      <dsp:spPr>
        <a:xfrm>
          <a:off x="3644611" y="0"/>
          <a:ext cx="2429740" cy="1569508"/>
        </a:xfrm>
        <a:prstGeom prst="trapezoid">
          <a:avLst>
            <a:gd name="adj" fmla="val 77405"/>
          </a:avLst>
        </a:prstGeom>
        <a:solidFill>
          <a:schemeClr val="accent1">
            <a:lumMod val="40000"/>
            <a:lumOff val="6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b="1" kern="1200" dirty="0">
            <a:latin typeface="Optima" panose="02000503060000020004" pitchFamily="2" charset="0"/>
          </a:endParaRPr>
        </a:p>
        <a:p>
          <a:pPr marL="0" lvl="0" indent="0" algn="ctr" defTabSz="111125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Wealth </a:t>
          </a:r>
          <a:br>
            <a:rPr lang="en-US" sz="2000" b="1" kern="1200" dirty="0">
              <a:latin typeface="Arial" panose="020B0604020202020204" pitchFamily="34" charset="0"/>
              <a:cs typeface="Arial" panose="020B0604020202020204" pitchFamily="34" charset="0"/>
            </a:rPr>
          </a:br>
          <a:r>
            <a:rPr lang="en-US" sz="2000" b="1" kern="1200" dirty="0">
              <a:latin typeface="Arial" panose="020B0604020202020204" pitchFamily="34" charset="0"/>
              <a:cs typeface="Arial" panose="020B0604020202020204" pitchFamily="34" charset="0"/>
            </a:rPr>
            <a:t>Transfer </a:t>
          </a:r>
        </a:p>
      </dsp:txBody>
      <dsp:txXfrm>
        <a:off x="3644611" y="0"/>
        <a:ext cx="2429740" cy="1569508"/>
      </dsp:txXfrm>
    </dsp:sp>
    <dsp:sp modelId="{1A7A78C5-24BF-C142-B81C-1889144243FC}">
      <dsp:nvSpPr>
        <dsp:cNvPr id="0" name=""/>
        <dsp:cNvSpPr/>
      </dsp:nvSpPr>
      <dsp:spPr>
        <a:xfrm>
          <a:off x="2429740" y="1569508"/>
          <a:ext cx="4859481" cy="1569508"/>
        </a:xfrm>
        <a:prstGeom prst="trapezoid">
          <a:avLst>
            <a:gd name="adj" fmla="val 77405"/>
          </a:avLst>
        </a:prstGeom>
        <a:solidFill>
          <a:schemeClr val="accent1">
            <a:lumMod val="60000"/>
            <a:lumOff val="4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b="1" kern="1200" dirty="0">
              <a:latin typeface="Arial" panose="020B0604020202020204" pitchFamily="34" charset="0"/>
              <a:cs typeface="Arial" panose="020B0604020202020204" pitchFamily="34" charset="0"/>
            </a:rPr>
            <a:t>Wealth Management</a:t>
          </a:r>
        </a:p>
      </dsp:txBody>
      <dsp:txXfrm>
        <a:off x="3280150" y="1569508"/>
        <a:ext cx="3158663" cy="1569508"/>
      </dsp:txXfrm>
    </dsp:sp>
    <dsp:sp modelId="{F4D5E03C-9BAB-8742-A4A5-B29D4BA9481C}">
      <dsp:nvSpPr>
        <dsp:cNvPr id="0" name=""/>
        <dsp:cNvSpPr/>
      </dsp:nvSpPr>
      <dsp:spPr>
        <a:xfrm>
          <a:off x="1214870" y="3139016"/>
          <a:ext cx="7289223" cy="1569508"/>
        </a:xfrm>
        <a:prstGeom prst="trapezoid">
          <a:avLst>
            <a:gd name="adj" fmla="val 77405"/>
          </a:avLst>
        </a:prstGeom>
        <a:solidFill>
          <a:schemeClr val="accent1">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b="1" kern="1200" dirty="0">
              <a:latin typeface="Arial" panose="020B0604020202020204" pitchFamily="34" charset="0"/>
              <a:cs typeface="Arial" panose="020B0604020202020204" pitchFamily="34" charset="0"/>
            </a:rPr>
            <a:t>Liquidity</a:t>
          </a:r>
        </a:p>
      </dsp:txBody>
      <dsp:txXfrm>
        <a:off x="2490484" y="3139016"/>
        <a:ext cx="4737994" cy="1569508"/>
      </dsp:txXfrm>
    </dsp:sp>
    <dsp:sp modelId="{8DC3B5CB-737D-3748-9779-8C2735806A1F}">
      <dsp:nvSpPr>
        <dsp:cNvPr id="0" name=""/>
        <dsp:cNvSpPr/>
      </dsp:nvSpPr>
      <dsp:spPr>
        <a:xfrm>
          <a:off x="0" y="4708524"/>
          <a:ext cx="9718963" cy="1569508"/>
        </a:xfrm>
        <a:prstGeom prst="trapezoid">
          <a:avLst>
            <a:gd name="adj" fmla="val 77405"/>
          </a:avLst>
        </a:prstGeom>
        <a:solidFill>
          <a:schemeClr val="accent1">
            <a:lumMod val="5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en-US" sz="5500" b="1" kern="1200" dirty="0">
              <a:latin typeface="Arial" panose="020B0604020202020204" pitchFamily="34" charset="0"/>
              <a:cs typeface="Arial" panose="020B0604020202020204" pitchFamily="34" charset="0"/>
            </a:rPr>
            <a:t>Risk Management</a:t>
          </a:r>
        </a:p>
      </dsp:txBody>
      <dsp:txXfrm>
        <a:off x="1700818" y="4708524"/>
        <a:ext cx="6317326" cy="156950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76B2FEE-A782-1846-8BDB-86B5201190A7}" type="datetimeFigureOut">
              <a:rPr lang="en-US" smtClean="0"/>
              <a:t>11/2/20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D4973B1-0551-A843-A011-B8258F7BE0F9}"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976209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6B2FEE-A782-1846-8BDB-86B5201190A7}"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973B1-0551-A843-A011-B8258F7BE0F9}" type="slidenum">
              <a:rPr lang="en-US" smtClean="0"/>
              <a:t>‹#›</a:t>
            </a:fld>
            <a:endParaRPr lang="en-US"/>
          </a:p>
        </p:txBody>
      </p:sp>
    </p:spTree>
    <p:extLst>
      <p:ext uri="{BB962C8B-B14F-4D97-AF65-F5344CB8AC3E}">
        <p14:creationId xmlns:p14="http://schemas.microsoft.com/office/powerpoint/2010/main" val="332262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6B2FEE-A782-1846-8BDB-86B5201190A7}"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973B1-0551-A843-A011-B8258F7BE0F9}" type="slidenum">
              <a:rPr lang="en-US" smtClean="0"/>
              <a:t>‹#›</a:t>
            </a:fld>
            <a:endParaRPr lang="en-US"/>
          </a:p>
        </p:txBody>
      </p:sp>
    </p:spTree>
    <p:extLst>
      <p:ext uri="{BB962C8B-B14F-4D97-AF65-F5344CB8AC3E}">
        <p14:creationId xmlns:p14="http://schemas.microsoft.com/office/powerpoint/2010/main" val="1677314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4DDC5-4DCC-584B-8DC2-5FCE86CC0C9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CF2A9D-9025-CE48-B5A0-337D5BE5DD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4DBA6C-DC38-D14E-B689-AAD5793DB7BE}"/>
              </a:ext>
            </a:extLst>
          </p:cNvPr>
          <p:cNvSpPr>
            <a:spLocks noGrp="1"/>
          </p:cNvSpPr>
          <p:nvPr>
            <p:ph type="dt" sz="half" idx="10"/>
          </p:nvPr>
        </p:nvSpPr>
        <p:spPr>
          <a:xfrm>
            <a:off x="838200" y="6356350"/>
            <a:ext cx="2743200" cy="365125"/>
          </a:xfrm>
          <a:prstGeom prst="rect">
            <a:avLst/>
          </a:prstGeom>
        </p:spPr>
        <p:txBody>
          <a:bodyPr/>
          <a:lstStyle/>
          <a:p>
            <a:fld id="{A8F94AA2-B642-E44F-B2A4-6705DEADC92C}" type="datetimeFigureOut">
              <a:rPr lang="en-US" smtClean="0"/>
              <a:t>11/2/20</a:t>
            </a:fld>
            <a:endParaRPr lang="en-US"/>
          </a:p>
        </p:txBody>
      </p:sp>
      <p:sp>
        <p:nvSpPr>
          <p:cNvPr id="5" name="Footer Placeholder 4">
            <a:extLst>
              <a:ext uri="{FF2B5EF4-FFF2-40B4-BE49-F238E27FC236}">
                <a16:creationId xmlns:a16="http://schemas.microsoft.com/office/drawing/2014/main" id="{D3F3913A-EA6A-D742-B32D-D96C8D95FE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000479-52BA-2841-94BC-98676A9D2338}"/>
              </a:ext>
            </a:extLst>
          </p:cNvPr>
          <p:cNvSpPr>
            <a:spLocks noGrp="1"/>
          </p:cNvSpPr>
          <p:nvPr>
            <p:ph type="sldNum" sz="quarter" idx="12"/>
          </p:nvPr>
        </p:nvSpPr>
        <p:spPr>
          <a:xfrm>
            <a:off x="8610600" y="6356350"/>
            <a:ext cx="2743200" cy="365125"/>
          </a:xfrm>
          <a:prstGeom prst="rect">
            <a:avLst/>
          </a:prstGeom>
        </p:spPr>
        <p:txBody>
          <a:bodyPr/>
          <a:lstStyle/>
          <a:p>
            <a:fld id="{CFB65A66-921A-3B44-90E7-F0E518B251B8}" type="slidenum">
              <a:rPr lang="en-US" smtClean="0"/>
              <a:t>‹#›</a:t>
            </a:fld>
            <a:endParaRPr lang="en-US"/>
          </a:p>
        </p:txBody>
      </p:sp>
    </p:spTree>
    <p:extLst>
      <p:ext uri="{BB962C8B-B14F-4D97-AF65-F5344CB8AC3E}">
        <p14:creationId xmlns:p14="http://schemas.microsoft.com/office/powerpoint/2010/main" val="1222349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7233C-1C9C-174A-B7DF-BDDE8EA0C8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B812544-50AB-C649-A287-A30511F76121}"/>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D98CA-9D76-CB4D-9BFC-1C8A78850C72}"/>
              </a:ext>
            </a:extLst>
          </p:cNvPr>
          <p:cNvSpPr>
            <a:spLocks noGrp="1"/>
          </p:cNvSpPr>
          <p:nvPr>
            <p:ph type="dt" sz="half" idx="10"/>
          </p:nvPr>
        </p:nvSpPr>
        <p:spPr>
          <a:xfrm>
            <a:off x="838200" y="6356350"/>
            <a:ext cx="2743200" cy="365125"/>
          </a:xfrm>
          <a:prstGeom prst="rect">
            <a:avLst/>
          </a:prstGeom>
        </p:spPr>
        <p:txBody>
          <a:bodyPr/>
          <a:lstStyle/>
          <a:p>
            <a:fld id="{A8F94AA2-B642-E44F-B2A4-6705DEADC92C}" type="datetimeFigureOut">
              <a:rPr lang="en-US" smtClean="0"/>
              <a:t>11/2/20</a:t>
            </a:fld>
            <a:endParaRPr lang="en-US"/>
          </a:p>
        </p:txBody>
      </p:sp>
      <p:sp>
        <p:nvSpPr>
          <p:cNvPr id="5" name="Footer Placeholder 4">
            <a:extLst>
              <a:ext uri="{FF2B5EF4-FFF2-40B4-BE49-F238E27FC236}">
                <a16:creationId xmlns:a16="http://schemas.microsoft.com/office/drawing/2014/main" id="{9A832464-BF4E-3C41-B29B-B9E703FD38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636F41-6149-204E-9340-2DF7F9750CB8}"/>
              </a:ext>
            </a:extLst>
          </p:cNvPr>
          <p:cNvSpPr>
            <a:spLocks noGrp="1"/>
          </p:cNvSpPr>
          <p:nvPr>
            <p:ph type="sldNum" sz="quarter" idx="12"/>
          </p:nvPr>
        </p:nvSpPr>
        <p:spPr>
          <a:xfrm>
            <a:off x="8610600" y="6356350"/>
            <a:ext cx="2743200" cy="365125"/>
          </a:xfrm>
          <a:prstGeom prst="rect">
            <a:avLst/>
          </a:prstGeom>
        </p:spPr>
        <p:txBody>
          <a:bodyPr/>
          <a:lstStyle/>
          <a:p>
            <a:fld id="{CFB65A66-921A-3B44-90E7-F0E518B251B8}" type="slidenum">
              <a:rPr lang="en-US" smtClean="0"/>
              <a:t>‹#›</a:t>
            </a:fld>
            <a:endParaRPr lang="en-US"/>
          </a:p>
        </p:txBody>
      </p:sp>
    </p:spTree>
    <p:extLst>
      <p:ext uri="{BB962C8B-B14F-4D97-AF65-F5344CB8AC3E}">
        <p14:creationId xmlns:p14="http://schemas.microsoft.com/office/powerpoint/2010/main" val="602691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2E6D-14C1-E14A-B7D3-182E7F2457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84EAFB-A082-0540-9655-43F741BC0ED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D2451C-1A1A-1840-BADC-22E49CCABB27}"/>
              </a:ext>
            </a:extLst>
          </p:cNvPr>
          <p:cNvSpPr>
            <a:spLocks noGrp="1"/>
          </p:cNvSpPr>
          <p:nvPr>
            <p:ph type="dt" sz="half" idx="10"/>
          </p:nvPr>
        </p:nvSpPr>
        <p:spPr>
          <a:xfrm>
            <a:off x="838200" y="6356350"/>
            <a:ext cx="2743200" cy="365125"/>
          </a:xfrm>
          <a:prstGeom prst="rect">
            <a:avLst/>
          </a:prstGeom>
        </p:spPr>
        <p:txBody>
          <a:bodyPr/>
          <a:lstStyle/>
          <a:p>
            <a:fld id="{A8F94AA2-B642-E44F-B2A4-6705DEADC92C}" type="datetimeFigureOut">
              <a:rPr lang="en-US" smtClean="0"/>
              <a:t>11/2/20</a:t>
            </a:fld>
            <a:endParaRPr lang="en-US"/>
          </a:p>
        </p:txBody>
      </p:sp>
      <p:sp>
        <p:nvSpPr>
          <p:cNvPr id="5" name="Footer Placeholder 4">
            <a:extLst>
              <a:ext uri="{FF2B5EF4-FFF2-40B4-BE49-F238E27FC236}">
                <a16:creationId xmlns:a16="http://schemas.microsoft.com/office/drawing/2014/main" id="{0DA1CFD5-DB5E-CC42-8D55-8818065DB7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0D56D8C-EB24-1344-81EC-55389B85DD6A}"/>
              </a:ext>
            </a:extLst>
          </p:cNvPr>
          <p:cNvSpPr>
            <a:spLocks noGrp="1"/>
          </p:cNvSpPr>
          <p:nvPr>
            <p:ph type="sldNum" sz="quarter" idx="12"/>
          </p:nvPr>
        </p:nvSpPr>
        <p:spPr>
          <a:xfrm>
            <a:off x="8610600" y="6356350"/>
            <a:ext cx="2743200" cy="365125"/>
          </a:xfrm>
          <a:prstGeom prst="rect">
            <a:avLst/>
          </a:prstGeom>
        </p:spPr>
        <p:txBody>
          <a:bodyPr/>
          <a:lstStyle/>
          <a:p>
            <a:fld id="{CFB65A66-921A-3B44-90E7-F0E518B251B8}" type="slidenum">
              <a:rPr lang="en-US" smtClean="0"/>
              <a:t>‹#›</a:t>
            </a:fld>
            <a:endParaRPr lang="en-US"/>
          </a:p>
        </p:txBody>
      </p:sp>
    </p:spTree>
    <p:extLst>
      <p:ext uri="{BB962C8B-B14F-4D97-AF65-F5344CB8AC3E}">
        <p14:creationId xmlns:p14="http://schemas.microsoft.com/office/powerpoint/2010/main" val="2407196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DDCE-29DF-CC4C-913F-8F786C04CC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948F236-F0D9-D64A-8368-A2490D88DE8E}"/>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C2BB7-C977-C34C-9D06-C228EF976B3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CF21A3-5B44-8C44-B87E-86FBA3D5B163}"/>
              </a:ext>
            </a:extLst>
          </p:cNvPr>
          <p:cNvSpPr>
            <a:spLocks noGrp="1"/>
          </p:cNvSpPr>
          <p:nvPr>
            <p:ph type="dt" sz="half" idx="10"/>
          </p:nvPr>
        </p:nvSpPr>
        <p:spPr>
          <a:xfrm>
            <a:off x="838200" y="6356350"/>
            <a:ext cx="2743200" cy="365125"/>
          </a:xfrm>
          <a:prstGeom prst="rect">
            <a:avLst/>
          </a:prstGeom>
        </p:spPr>
        <p:txBody>
          <a:bodyPr/>
          <a:lstStyle/>
          <a:p>
            <a:fld id="{A8F94AA2-B642-E44F-B2A4-6705DEADC92C}" type="datetimeFigureOut">
              <a:rPr lang="en-US" smtClean="0"/>
              <a:t>11/2/20</a:t>
            </a:fld>
            <a:endParaRPr lang="en-US"/>
          </a:p>
        </p:txBody>
      </p:sp>
      <p:sp>
        <p:nvSpPr>
          <p:cNvPr id="6" name="Footer Placeholder 5">
            <a:extLst>
              <a:ext uri="{FF2B5EF4-FFF2-40B4-BE49-F238E27FC236}">
                <a16:creationId xmlns:a16="http://schemas.microsoft.com/office/drawing/2014/main" id="{012A29C2-6285-F349-8C1C-EC483D67B5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0875AB-15A1-9A44-BA9E-8BCAF5D5CDA7}"/>
              </a:ext>
            </a:extLst>
          </p:cNvPr>
          <p:cNvSpPr>
            <a:spLocks noGrp="1"/>
          </p:cNvSpPr>
          <p:nvPr>
            <p:ph type="sldNum" sz="quarter" idx="12"/>
          </p:nvPr>
        </p:nvSpPr>
        <p:spPr>
          <a:xfrm>
            <a:off x="8610600" y="6356350"/>
            <a:ext cx="2743200" cy="365125"/>
          </a:xfrm>
          <a:prstGeom prst="rect">
            <a:avLst/>
          </a:prstGeom>
        </p:spPr>
        <p:txBody>
          <a:bodyPr/>
          <a:lstStyle/>
          <a:p>
            <a:fld id="{CFB65A66-921A-3B44-90E7-F0E518B251B8}" type="slidenum">
              <a:rPr lang="en-US" smtClean="0"/>
              <a:t>‹#›</a:t>
            </a:fld>
            <a:endParaRPr lang="en-US"/>
          </a:p>
        </p:txBody>
      </p:sp>
    </p:spTree>
    <p:extLst>
      <p:ext uri="{BB962C8B-B14F-4D97-AF65-F5344CB8AC3E}">
        <p14:creationId xmlns:p14="http://schemas.microsoft.com/office/powerpoint/2010/main" val="1294459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6E6E-DAD0-4647-83B0-0D9CE2E82B4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213786E-6A42-3D44-8627-5FD5E389D92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A57DAB-CCF8-A848-B7C2-A9DEF1C52D5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F4E5FA-0DFA-9443-956D-7AEE50D0CE5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23C8A5-86DC-384D-A643-027179876110}"/>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CF96B1-65F4-F246-AD85-654A2E767C54}"/>
              </a:ext>
            </a:extLst>
          </p:cNvPr>
          <p:cNvSpPr>
            <a:spLocks noGrp="1"/>
          </p:cNvSpPr>
          <p:nvPr>
            <p:ph type="dt" sz="half" idx="10"/>
          </p:nvPr>
        </p:nvSpPr>
        <p:spPr>
          <a:xfrm>
            <a:off x="838200" y="6356350"/>
            <a:ext cx="2743200" cy="365125"/>
          </a:xfrm>
          <a:prstGeom prst="rect">
            <a:avLst/>
          </a:prstGeom>
        </p:spPr>
        <p:txBody>
          <a:bodyPr/>
          <a:lstStyle/>
          <a:p>
            <a:fld id="{A8F94AA2-B642-E44F-B2A4-6705DEADC92C}" type="datetimeFigureOut">
              <a:rPr lang="en-US" smtClean="0"/>
              <a:t>11/2/20</a:t>
            </a:fld>
            <a:endParaRPr lang="en-US"/>
          </a:p>
        </p:txBody>
      </p:sp>
      <p:sp>
        <p:nvSpPr>
          <p:cNvPr id="8" name="Footer Placeholder 7">
            <a:extLst>
              <a:ext uri="{FF2B5EF4-FFF2-40B4-BE49-F238E27FC236}">
                <a16:creationId xmlns:a16="http://schemas.microsoft.com/office/drawing/2014/main" id="{C8F2A9DC-B018-F74B-A1DC-689252FFF7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E37EFDA-F184-F743-BD0C-B7FBB7AEEBFB}"/>
              </a:ext>
            </a:extLst>
          </p:cNvPr>
          <p:cNvSpPr>
            <a:spLocks noGrp="1"/>
          </p:cNvSpPr>
          <p:nvPr>
            <p:ph type="sldNum" sz="quarter" idx="12"/>
          </p:nvPr>
        </p:nvSpPr>
        <p:spPr>
          <a:xfrm>
            <a:off x="8610600" y="6356350"/>
            <a:ext cx="2743200" cy="365125"/>
          </a:xfrm>
          <a:prstGeom prst="rect">
            <a:avLst/>
          </a:prstGeom>
        </p:spPr>
        <p:txBody>
          <a:bodyPr/>
          <a:lstStyle/>
          <a:p>
            <a:fld id="{CFB65A66-921A-3B44-90E7-F0E518B251B8}" type="slidenum">
              <a:rPr lang="en-US" smtClean="0"/>
              <a:t>‹#›</a:t>
            </a:fld>
            <a:endParaRPr lang="en-US"/>
          </a:p>
        </p:txBody>
      </p:sp>
    </p:spTree>
    <p:extLst>
      <p:ext uri="{BB962C8B-B14F-4D97-AF65-F5344CB8AC3E}">
        <p14:creationId xmlns:p14="http://schemas.microsoft.com/office/powerpoint/2010/main" val="2675357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578BF-E766-AF4E-9710-69C1313A3A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26DD0CC-B3AE-5745-A68F-8E2B20780293}"/>
              </a:ext>
            </a:extLst>
          </p:cNvPr>
          <p:cNvSpPr>
            <a:spLocks noGrp="1"/>
          </p:cNvSpPr>
          <p:nvPr>
            <p:ph type="dt" sz="half" idx="10"/>
          </p:nvPr>
        </p:nvSpPr>
        <p:spPr>
          <a:xfrm>
            <a:off x="838200" y="6356350"/>
            <a:ext cx="2743200" cy="365125"/>
          </a:xfrm>
          <a:prstGeom prst="rect">
            <a:avLst/>
          </a:prstGeom>
        </p:spPr>
        <p:txBody>
          <a:bodyPr/>
          <a:lstStyle/>
          <a:p>
            <a:fld id="{A8F94AA2-B642-E44F-B2A4-6705DEADC92C}" type="datetimeFigureOut">
              <a:rPr lang="en-US" smtClean="0"/>
              <a:t>11/2/20</a:t>
            </a:fld>
            <a:endParaRPr lang="en-US"/>
          </a:p>
        </p:txBody>
      </p:sp>
      <p:sp>
        <p:nvSpPr>
          <p:cNvPr id="4" name="Footer Placeholder 3">
            <a:extLst>
              <a:ext uri="{FF2B5EF4-FFF2-40B4-BE49-F238E27FC236}">
                <a16:creationId xmlns:a16="http://schemas.microsoft.com/office/drawing/2014/main" id="{2B7E6E4B-35F3-484B-BA80-2140B7C54A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12483EB-CE25-6A4C-A466-950F7B2F1ACC}"/>
              </a:ext>
            </a:extLst>
          </p:cNvPr>
          <p:cNvSpPr>
            <a:spLocks noGrp="1"/>
          </p:cNvSpPr>
          <p:nvPr>
            <p:ph type="sldNum" sz="quarter" idx="12"/>
          </p:nvPr>
        </p:nvSpPr>
        <p:spPr>
          <a:xfrm>
            <a:off x="8610600" y="6356350"/>
            <a:ext cx="2743200" cy="365125"/>
          </a:xfrm>
          <a:prstGeom prst="rect">
            <a:avLst/>
          </a:prstGeom>
        </p:spPr>
        <p:txBody>
          <a:bodyPr/>
          <a:lstStyle/>
          <a:p>
            <a:fld id="{CFB65A66-921A-3B44-90E7-F0E518B251B8}" type="slidenum">
              <a:rPr lang="en-US" smtClean="0"/>
              <a:t>‹#›</a:t>
            </a:fld>
            <a:endParaRPr lang="en-US"/>
          </a:p>
        </p:txBody>
      </p:sp>
    </p:spTree>
    <p:extLst>
      <p:ext uri="{BB962C8B-B14F-4D97-AF65-F5344CB8AC3E}">
        <p14:creationId xmlns:p14="http://schemas.microsoft.com/office/powerpoint/2010/main" val="1155916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097C5-7E5F-E644-91AA-69556C6B9BC7}"/>
              </a:ext>
            </a:extLst>
          </p:cNvPr>
          <p:cNvSpPr>
            <a:spLocks noGrp="1"/>
          </p:cNvSpPr>
          <p:nvPr>
            <p:ph type="dt" sz="half" idx="10"/>
          </p:nvPr>
        </p:nvSpPr>
        <p:spPr>
          <a:xfrm>
            <a:off x="838200" y="6356350"/>
            <a:ext cx="2743200" cy="365125"/>
          </a:xfrm>
          <a:prstGeom prst="rect">
            <a:avLst/>
          </a:prstGeom>
        </p:spPr>
        <p:txBody>
          <a:bodyPr/>
          <a:lstStyle/>
          <a:p>
            <a:fld id="{A8F94AA2-B642-E44F-B2A4-6705DEADC92C}" type="datetimeFigureOut">
              <a:rPr lang="en-US" smtClean="0"/>
              <a:t>11/2/20</a:t>
            </a:fld>
            <a:endParaRPr lang="en-US"/>
          </a:p>
        </p:txBody>
      </p:sp>
      <p:sp>
        <p:nvSpPr>
          <p:cNvPr id="3" name="Footer Placeholder 2">
            <a:extLst>
              <a:ext uri="{FF2B5EF4-FFF2-40B4-BE49-F238E27FC236}">
                <a16:creationId xmlns:a16="http://schemas.microsoft.com/office/drawing/2014/main" id="{BCF01A7F-E3F0-9846-9BF3-156BBDF20C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A2C92E9-EE5A-FA4B-9476-E75B3AEBEFB1}"/>
              </a:ext>
            </a:extLst>
          </p:cNvPr>
          <p:cNvSpPr>
            <a:spLocks noGrp="1"/>
          </p:cNvSpPr>
          <p:nvPr>
            <p:ph type="sldNum" sz="quarter" idx="12"/>
          </p:nvPr>
        </p:nvSpPr>
        <p:spPr>
          <a:xfrm>
            <a:off x="8610600" y="6356350"/>
            <a:ext cx="2743200" cy="365125"/>
          </a:xfrm>
          <a:prstGeom prst="rect">
            <a:avLst/>
          </a:prstGeom>
        </p:spPr>
        <p:txBody>
          <a:bodyPr/>
          <a:lstStyle/>
          <a:p>
            <a:fld id="{CFB65A66-921A-3B44-90E7-F0E518B251B8}" type="slidenum">
              <a:rPr lang="en-US" smtClean="0"/>
              <a:t>‹#›</a:t>
            </a:fld>
            <a:endParaRPr lang="en-US"/>
          </a:p>
        </p:txBody>
      </p:sp>
    </p:spTree>
    <p:extLst>
      <p:ext uri="{BB962C8B-B14F-4D97-AF65-F5344CB8AC3E}">
        <p14:creationId xmlns:p14="http://schemas.microsoft.com/office/powerpoint/2010/main" val="3225225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4B1D-FCEF-A443-B1F4-5B9B1CE4DAB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D30CED-8493-4A44-B4A4-54DE18F0FAA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93D10C-AF5F-594A-BA2B-3E756737757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D31EE0-5F1F-0C4A-B8B3-515675EC6006}"/>
              </a:ext>
            </a:extLst>
          </p:cNvPr>
          <p:cNvSpPr>
            <a:spLocks noGrp="1"/>
          </p:cNvSpPr>
          <p:nvPr>
            <p:ph type="dt" sz="half" idx="10"/>
          </p:nvPr>
        </p:nvSpPr>
        <p:spPr>
          <a:xfrm>
            <a:off x="838200" y="6356350"/>
            <a:ext cx="2743200" cy="365125"/>
          </a:xfrm>
          <a:prstGeom prst="rect">
            <a:avLst/>
          </a:prstGeom>
        </p:spPr>
        <p:txBody>
          <a:bodyPr/>
          <a:lstStyle/>
          <a:p>
            <a:fld id="{A8F94AA2-B642-E44F-B2A4-6705DEADC92C}" type="datetimeFigureOut">
              <a:rPr lang="en-US" smtClean="0"/>
              <a:t>11/2/20</a:t>
            </a:fld>
            <a:endParaRPr lang="en-US"/>
          </a:p>
        </p:txBody>
      </p:sp>
      <p:sp>
        <p:nvSpPr>
          <p:cNvPr id="6" name="Footer Placeholder 5">
            <a:extLst>
              <a:ext uri="{FF2B5EF4-FFF2-40B4-BE49-F238E27FC236}">
                <a16:creationId xmlns:a16="http://schemas.microsoft.com/office/drawing/2014/main" id="{C393A481-857E-8748-BD85-0AC76BE3F2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91BED2A-22E2-CF46-86A9-6815F2B8503A}"/>
              </a:ext>
            </a:extLst>
          </p:cNvPr>
          <p:cNvSpPr>
            <a:spLocks noGrp="1"/>
          </p:cNvSpPr>
          <p:nvPr>
            <p:ph type="sldNum" sz="quarter" idx="12"/>
          </p:nvPr>
        </p:nvSpPr>
        <p:spPr>
          <a:xfrm>
            <a:off x="8610600" y="6356350"/>
            <a:ext cx="2743200" cy="365125"/>
          </a:xfrm>
          <a:prstGeom prst="rect">
            <a:avLst/>
          </a:prstGeom>
        </p:spPr>
        <p:txBody>
          <a:bodyPr/>
          <a:lstStyle/>
          <a:p>
            <a:fld id="{CFB65A66-921A-3B44-90E7-F0E518B251B8}" type="slidenum">
              <a:rPr lang="en-US" smtClean="0"/>
              <a:t>‹#›</a:t>
            </a:fld>
            <a:endParaRPr lang="en-US"/>
          </a:p>
        </p:txBody>
      </p:sp>
    </p:spTree>
    <p:extLst>
      <p:ext uri="{BB962C8B-B14F-4D97-AF65-F5344CB8AC3E}">
        <p14:creationId xmlns:p14="http://schemas.microsoft.com/office/powerpoint/2010/main" val="244477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6B2FEE-A782-1846-8BDB-86B5201190A7}"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973B1-0551-A843-A011-B8258F7BE0F9}" type="slidenum">
              <a:rPr lang="en-US" smtClean="0"/>
              <a:t>‹#›</a:t>
            </a:fld>
            <a:endParaRPr lang="en-US"/>
          </a:p>
        </p:txBody>
      </p:sp>
    </p:spTree>
    <p:extLst>
      <p:ext uri="{BB962C8B-B14F-4D97-AF65-F5344CB8AC3E}">
        <p14:creationId xmlns:p14="http://schemas.microsoft.com/office/powerpoint/2010/main" val="1466816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15EA9-78BB-BC4F-BF96-F17BED63E55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25A560-BC87-1B45-B3F3-2ADDFB5244E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F4EA8D-3759-CE4A-82A1-906B9A6992B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1053C0-BF16-4F48-B83C-CAB0AA59A120}"/>
              </a:ext>
            </a:extLst>
          </p:cNvPr>
          <p:cNvSpPr>
            <a:spLocks noGrp="1"/>
          </p:cNvSpPr>
          <p:nvPr>
            <p:ph type="dt" sz="half" idx="10"/>
          </p:nvPr>
        </p:nvSpPr>
        <p:spPr>
          <a:xfrm>
            <a:off x="838200" y="6356350"/>
            <a:ext cx="2743200" cy="365125"/>
          </a:xfrm>
          <a:prstGeom prst="rect">
            <a:avLst/>
          </a:prstGeom>
        </p:spPr>
        <p:txBody>
          <a:bodyPr/>
          <a:lstStyle/>
          <a:p>
            <a:fld id="{A8F94AA2-B642-E44F-B2A4-6705DEADC92C}" type="datetimeFigureOut">
              <a:rPr lang="en-US" smtClean="0"/>
              <a:t>11/2/20</a:t>
            </a:fld>
            <a:endParaRPr lang="en-US"/>
          </a:p>
        </p:txBody>
      </p:sp>
      <p:sp>
        <p:nvSpPr>
          <p:cNvPr id="6" name="Footer Placeholder 5">
            <a:extLst>
              <a:ext uri="{FF2B5EF4-FFF2-40B4-BE49-F238E27FC236}">
                <a16:creationId xmlns:a16="http://schemas.microsoft.com/office/drawing/2014/main" id="{DF9D7A48-19CA-ED4C-93AE-DA78DE7D9F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4EE1A3-BEED-5B40-A91F-03E9473E04FE}"/>
              </a:ext>
            </a:extLst>
          </p:cNvPr>
          <p:cNvSpPr>
            <a:spLocks noGrp="1"/>
          </p:cNvSpPr>
          <p:nvPr>
            <p:ph type="sldNum" sz="quarter" idx="12"/>
          </p:nvPr>
        </p:nvSpPr>
        <p:spPr>
          <a:xfrm>
            <a:off x="8610600" y="6356350"/>
            <a:ext cx="2743200" cy="365125"/>
          </a:xfrm>
          <a:prstGeom prst="rect">
            <a:avLst/>
          </a:prstGeom>
        </p:spPr>
        <p:txBody>
          <a:bodyPr/>
          <a:lstStyle/>
          <a:p>
            <a:fld id="{CFB65A66-921A-3B44-90E7-F0E518B251B8}" type="slidenum">
              <a:rPr lang="en-US" smtClean="0"/>
              <a:t>‹#›</a:t>
            </a:fld>
            <a:endParaRPr lang="en-US"/>
          </a:p>
        </p:txBody>
      </p:sp>
    </p:spTree>
    <p:extLst>
      <p:ext uri="{BB962C8B-B14F-4D97-AF65-F5344CB8AC3E}">
        <p14:creationId xmlns:p14="http://schemas.microsoft.com/office/powerpoint/2010/main" val="2106268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B7A13-2D81-E146-94EF-9207322AB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03AD3F-DA01-D04E-84AF-B6514B0E1EA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B5356-FC83-D24C-A10C-22CE927F5A3D}"/>
              </a:ext>
            </a:extLst>
          </p:cNvPr>
          <p:cNvSpPr>
            <a:spLocks noGrp="1"/>
          </p:cNvSpPr>
          <p:nvPr>
            <p:ph type="dt" sz="half" idx="10"/>
          </p:nvPr>
        </p:nvSpPr>
        <p:spPr>
          <a:xfrm>
            <a:off x="838200" y="6356350"/>
            <a:ext cx="2743200" cy="365125"/>
          </a:xfrm>
          <a:prstGeom prst="rect">
            <a:avLst/>
          </a:prstGeom>
        </p:spPr>
        <p:txBody>
          <a:bodyPr/>
          <a:lstStyle/>
          <a:p>
            <a:fld id="{A8F94AA2-B642-E44F-B2A4-6705DEADC92C}" type="datetimeFigureOut">
              <a:rPr lang="en-US" smtClean="0"/>
              <a:t>11/2/20</a:t>
            </a:fld>
            <a:endParaRPr lang="en-US"/>
          </a:p>
        </p:txBody>
      </p:sp>
      <p:sp>
        <p:nvSpPr>
          <p:cNvPr id="5" name="Footer Placeholder 4">
            <a:extLst>
              <a:ext uri="{FF2B5EF4-FFF2-40B4-BE49-F238E27FC236}">
                <a16:creationId xmlns:a16="http://schemas.microsoft.com/office/drawing/2014/main" id="{7B4B459E-046D-E24B-A23D-3C3B407C94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89E70E-3FF5-B342-9E1B-D894E7A9761A}"/>
              </a:ext>
            </a:extLst>
          </p:cNvPr>
          <p:cNvSpPr>
            <a:spLocks noGrp="1"/>
          </p:cNvSpPr>
          <p:nvPr>
            <p:ph type="sldNum" sz="quarter" idx="12"/>
          </p:nvPr>
        </p:nvSpPr>
        <p:spPr>
          <a:xfrm>
            <a:off x="8610600" y="6356350"/>
            <a:ext cx="2743200" cy="365125"/>
          </a:xfrm>
          <a:prstGeom prst="rect">
            <a:avLst/>
          </a:prstGeom>
        </p:spPr>
        <p:txBody>
          <a:bodyPr/>
          <a:lstStyle/>
          <a:p>
            <a:fld id="{CFB65A66-921A-3B44-90E7-F0E518B251B8}" type="slidenum">
              <a:rPr lang="en-US" smtClean="0"/>
              <a:t>‹#›</a:t>
            </a:fld>
            <a:endParaRPr lang="en-US"/>
          </a:p>
        </p:txBody>
      </p:sp>
    </p:spTree>
    <p:extLst>
      <p:ext uri="{BB962C8B-B14F-4D97-AF65-F5344CB8AC3E}">
        <p14:creationId xmlns:p14="http://schemas.microsoft.com/office/powerpoint/2010/main" val="3578737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370745-7EBD-8A46-B966-9CC603FF3D5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976145-81DC-1041-87D0-772C7EF8B6C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2DD78-B0AE-4546-8124-5ADBB7012443}"/>
              </a:ext>
            </a:extLst>
          </p:cNvPr>
          <p:cNvSpPr>
            <a:spLocks noGrp="1"/>
          </p:cNvSpPr>
          <p:nvPr>
            <p:ph type="dt" sz="half" idx="10"/>
          </p:nvPr>
        </p:nvSpPr>
        <p:spPr>
          <a:xfrm>
            <a:off x="838200" y="6356350"/>
            <a:ext cx="2743200" cy="365125"/>
          </a:xfrm>
          <a:prstGeom prst="rect">
            <a:avLst/>
          </a:prstGeom>
        </p:spPr>
        <p:txBody>
          <a:bodyPr/>
          <a:lstStyle/>
          <a:p>
            <a:fld id="{A8F94AA2-B642-E44F-B2A4-6705DEADC92C}" type="datetimeFigureOut">
              <a:rPr lang="en-US" smtClean="0"/>
              <a:t>11/2/20</a:t>
            </a:fld>
            <a:endParaRPr lang="en-US"/>
          </a:p>
        </p:txBody>
      </p:sp>
      <p:sp>
        <p:nvSpPr>
          <p:cNvPr id="5" name="Footer Placeholder 4">
            <a:extLst>
              <a:ext uri="{FF2B5EF4-FFF2-40B4-BE49-F238E27FC236}">
                <a16:creationId xmlns:a16="http://schemas.microsoft.com/office/drawing/2014/main" id="{41AC795D-FA11-7944-91B8-1719AA32CA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543F76-72B7-E648-9AC5-DB3988CC31FF}"/>
              </a:ext>
            </a:extLst>
          </p:cNvPr>
          <p:cNvSpPr>
            <a:spLocks noGrp="1"/>
          </p:cNvSpPr>
          <p:nvPr>
            <p:ph type="sldNum" sz="quarter" idx="12"/>
          </p:nvPr>
        </p:nvSpPr>
        <p:spPr>
          <a:xfrm>
            <a:off x="8610600" y="6356350"/>
            <a:ext cx="2743200" cy="365125"/>
          </a:xfrm>
          <a:prstGeom prst="rect">
            <a:avLst/>
          </a:prstGeom>
        </p:spPr>
        <p:txBody>
          <a:bodyPr/>
          <a:lstStyle/>
          <a:p>
            <a:fld id="{CFB65A66-921A-3B44-90E7-F0E518B251B8}" type="slidenum">
              <a:rPr lang="en-US" smtClean="0"/>
              <a:t>‹#›</a:t>
            </a:fld>
            <a:endParaRPr lang="en-US"/>
          </a:p>
        </p:txBody>
      </p:sp>
    </p:spTree>
    <p:extLst>
      <p:ext uri="{BB962C8B-B14F-4D97-AF65-F5344CB8AC3E}">
        <p14:creationId xmlns:p14="http://schemas.microsoft.com/office/powerpoint/2010/main" val="218201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EBE7D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9250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6B2FEE-A782-1846-8BDB-86B5201190A7}" type="datetimeFigureOut">
              <a:rPr lang="en-US" smtClean="0"/>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973B1-0551-A843-A011-B8258F7BE0F9}" type="slidenum">
              <a:rPr lang="en-US" smtClean="0"/>
              <a:t>‹#›</a:t>
            </a:fld>
            <a:endParaRPr lang="en-US"/>
          </a:p>
        </p:txBody>
      </p:sp>
    </p:spTree>
    <p:extLst>
      <p:ext uri="{BB962C8B-B14F-4D97-AF65-F5344CB8AC3E}">
        <p14:creationId xmlns:p14="http://schemas.microsoft.com/office/powerpoint/2010/main" val="1966407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6B2FEE-A782-1846-8BDB-86B5201190A7}" type="datetimeFigureOut">
              <a:rPr lang="en-US" smtClean="0"/>
              <a:t>11/2/20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4973B1-0551-A843-A011-B8258F7BE0F9}" type="slidenum">
              <a:rPr lang="en-US" smtClean="0"/>
              <a:t>‹#›</a:t>
            </a:fld>
            <a:endParaRPr lang="en-US"/>
          </a:p>
        </p:txBody>
      </p:sp>
    </p:spTree>
    <p:extLst>
      <p:ext uri="{BB962C8B-B14F-4D97-AF65-F5344CB8AC3E}">
        <p14:creationId xmlns:p14="http://schemas.microsoft.com/office/powerpoint/2010/main" val="381859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EBE7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76B2FEE-A782-1846-8BDB-86B5201190A7}" type="datetimeFigureOut">
              <a:rPr lang="en-US" smtClean="0"/>
              <a:t>11/2/20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4973B1-0551-A843-A011-B8258F7BE0F9}" type="slidenum">
              <a:rPr lang="en-US" smtClean="0"/>
              <a:t>‹#›</a:t>
            </a:fld>
            <a:endParaRPr lang="en-US"/>
          </a:p>
        </p:txBody>
      </p:sp>
      <p:sp>
        <p:nvSpPr>
          <p:cNvPr id="7" name="TextBox 6">
            <a:extLst>
              <a:ext uri="{FF2B5EF4-FFF2-40B4-BE49-F238E27FC236}">
                <a16:creationId xmlns:a16="http://schemas.microsoft.com/office/drawing/2014/main" id="{66643FED-AA56-7042-9A9F-0F8AD91CF478}"/>
              </a:ext>
            </a:extLst>
          </p:cNvPr>
          <p:cNvSpPr txBox="1"/>
          <p:nvPr userDrawn="1"/>
        </p:nvSpPr>
        <p:spPr>
          <a:xfrm>
            <a:off x="651164" y="62345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4152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B2FEE-A782-1846-8BDB-86B5201190A7}" type="datetimeFigureOut">
              <a:rPr lang="en-US" smtClean="0"/>
              <a:t>11/2/20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4973B1-0551-A843-A011-B8258F7BE0F9}" type="slidenum">
              <a:rPr lang="en-US" smtClean="0"/>
              <a:t>‹#›</a:t>
            </a:fld>
            <a:endParaRPr lang="en-US"/>
          </a:p>
        </p:txBody>
      </p:sp>
    </p:spTree>
    <p:extLst>
      <p:ext uri="{BB962C8B-B14F-4D97-AF65-F5344CB8AC3E}">
        <p14:creationId xmlns:p14="http://schemas.microsoft.com/office/powerpoint/2010/main" val="3545289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76B2FEE-A782-1846-8BDB-86B5201190A7}" type="datetimeFigureOut">
              <a:rPr lang="en-US" smtClean="0"/>
              <a:t>11/2/20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D4973B1-0551-A843-A011-B8258F7BE0F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719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76B2FEE-A782-1846-8BDB-86B5201190A7}" type="datetimeFigureOut">
              <a:rPr lang="en-US" smtClean="0"/>
              <a:t>11/2/20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D4973B1-0551-A843-A011-B8258F7BE0F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0423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76B2FEE-A782-1846-8BDB-86B5201190A7}" type="datetimeFigureOut">
              <a:rPr lang="en-US" smtClean="0"/>
              <a:t>11/2/20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D4973B1-0551-A843-A011-B8258F7BE0F9}"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6245699"/>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7D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05763"/>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18DE-7FAE-8D44-9A27-A3B5F65B1A75}"/>
              </a:ext>
            </a:extLst>
          </p:cNvPr>
          <p:cNvSpPr>
            <a:spLocks noGrp="1"/>
          </p:cNvSpPr>
          <p:nvPr>
            <p:ph type="ctrTitle"/>
          </p:nvPr>
        </p:nvSpPr>
        <p:spPr>
          <a:xfrm>
            <a:off x="1915127" y="2379887"/>
            <a:ext cx="8361229" cy="2098226"/>
          </a:xfrm>
        </p:spPr>
        <p:txBody>
          <a:bodyPr>
            <a:normAutofit fontScale="90000"/>
          </a:bodyPr>
          <a:lstStyle/>
          <a:p>
            <a:r>
              <a:rPr lang="en-US" sz="9600" b="1" dirty="0">
                <a:solidFill>
                  <a:schemeClr val="bg1"/>
                </a:solidFill>
                <a:latin typeface="Arial" panose="020B0604020202020204" pitchFamily="34" charset="0"/>
                <a:cs typeface="Arial" panose="020B0604020202020204" pitchFamily="34" charset="0"/>
              </a:rPr>
              <a:t>The </a:t>
            </a:r>
            <a:br>
              <a:rPr lang="en-US" sz="9600" b="1" dirty="0">
                <a:solidFill>
                  <a:schemeClr val="bg1"/>
                </a:solidFill>
                <a:latin typeface="Arial" panose="020B0604020202020204" pitchFamily="34" charset="0"/>
                <a:cs typeface="Arial" panose="020B0604020202020204" pitchFamily="34" charset="0"/>
              </a:rPr>
            </a:br>
            <a:r>
              <a:rPr lang="en-US" sz="9600" b="1" dirty="0">
                <a:solidFill>
                  <a:schemeClr val="bg1"/>
                </a:solidFill>
                <a:latin typeface="Arial" panose="020B0604020202020204" pitchFamily="34" charset="0"/>
                <a:cs typeface="Arial" panose="020B0604020202020204" pitchFamily="34" charset="0"/>
              </a:rPr>
              <a:t>Financial </a:t>
            </a:r>
            <a:br>
              <a:rPr lang="en-US" sz="9600" b="1" dirty="0">
                <a:solidFill>
                  <a:schemeClr val="bg1"/>
                </a:solidFill>
                <a:latin typeface="Arial" panose="020B0604020202020204" pitchFamily="34" charset="0"/>
                <a:cs typeface="Arial" panose="020B0604020202020204" pitchFamily="34" charset="0"/>
              </a:rPr>
            </a:br>
            <a:r>
              <a:rPr lang="en-US" sz="9600" b="1" dirty="0">
                <a:solidFill>
                  <a:schemeClr val="bg1"/>
                </a:solidFill>
                <a:latin typeface="Arial" panose="020B0604020202020204" pitchFamily="34" charset="0"/>
                <a:cs typeface="Arial" panose="020B0604020202020204" pitchFamily="34" charset="0"/>
              </a:rPr>
              <a:t>Life Pyramid</a:t>
            </a:r>
          </a:p>
        </p:txBody>
      </p:sp>
      <p:sp>
        <p:nvSpPr>
          <p:cNvPr id="3" name="Subtitle 2">
            <a:extLst>
              <a:ext uri="{FF2B5EF4-FFF2-40B4-BE49-F238E27FC236}">
                <a16:creationId xmlns:a16="http://schemas.microsoft.com/office/drawing/2014/main" id="{0F6A7A43-0A17-034B-859E-E4414D77FD5B}"/>
              </a:ext>
            </a:extLst>
          </p:cNvPr>
          <p:cNvSpPr>
            <a:spLocks noGrp="1"/>
          </p:cNvSpPr>
          <p:nvPr>
            <p:ph type="subTitle" idx="1"/>
          </p:nvPr>
        </p:nvSpPr>
        <p:spPr>
          <a:xfrm>
            <a:off x="2679904" y="4478113"/>
            <a:ext cx="6831673" cy="1086237"/>
          </a:xfrm>
        </p:spPr>
        <p:txBody>
          <a:bodyPr>
            <a:noAutofit/>
          </a:bodyPr>
          <a:lstStyle/>
          <a:p>
            <a:pPr algn="ctr"/>
            <a:r>
              <a:rPr lang="en-US" sz="4000" b="1" dirty="0">
                <a:solidFill>
                  <a:schemeClr val="bg1"/>
                </a:solidFill>
                <a:latin typeface="Arial" panose="020B0604020202020204" pitchFamily="34" charset="0"/>
                <a:cs typeface="Arial" panose="020B0604020202020204" pitchFamily="34" charset="0"/>
              </a:rPr>
              <a:t>Presented By [AGENT]</a:t>
            </a:r>
            <a:br>
              <a:rPr lang="en-US" sz="4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[555-555-5555 | </a:t>
            </a:r>
            <a:r>
              <a:rPr lang="en-US" sz="2000" b="1" dirty="0" err="1">
                <a:solidFill>
                  <a:schemeClr val="bg1"/>
                </a:solidFill>
                <a:latin typeface="Arial" panose="020B0604020202020204" pitchFamily="34" charset="0"/>
                <a:cs typeface="Arial" panose="020B0604020202020204" pitchFamily="34" charset="0"/>
              </a:rPr>
              <a:t>agentname@domain.com</a:t>
            </a:r>
            <a:r>
              <a:rPr lang="en-US" sz="2000" b="1" dirty="0">
                <a:solidFill>
                  <a:schemeClr val="bg1"/>
                </a:solidFill>
                <a:latin typeface="Arial" panose="020B0604020202020204" pitchFamily="34" charset="0"/>
                <a:cs typeface="Arial" panose="020B0604020202020204" pitchFamily="34" charset="0"/>
              </a:rPr>
              <a:t>]</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3125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E5DA88-B6BD-004E-9FFC-399BD7F10B77}"/>
              </a:ext>
            </a:extLst>
          </p:cNvPr>
          <p:cNvPicPr>
            <a:picLocks noChangeAspect="1"/>
          </p:cNvPicPr>
          <p:nvPr/>
        </p:nvPicPr>
        <p:blipFill>
          <a:blip r:embed="rId2">
            <a:duotone>
              <a:schemeClr val="accent1">
                <a:shade val="45000"/>
                <a:satMod val="135000"/>
              </a:schemeClr>
              <a:prstClr val="white"/>
            </a:duotone>
          </a:blip>
          <a:stretch>
            <a:fillRect/>
          </a:stretch>
        </p:blipFill>
        <p:spPr>
          <a:xfrm>
            <a:off x="1599824" y="1514637"/>
            <a:ext cx="1868229" cy="1831741"/>
          </a:xfrm>
          <a:prstGeom prst="rect">
            <a:avLst/>
          </a:prstGeom>
        </p:spPr>
      </p:pic>
      <p:pic>
        <p:nvPicPr>
          <p:cNvPr id="3" name="Picture 2">
            <a:extLst>
              <a:ext uri="{FF2B5EF4-FFF2-40B4-BE49-F238E27FC236}">
                <a16:creationId xmlns:a16="http://schemas.microsoft.com/office/drawing/2014/main" id="{664AFF29-4941-304E-ABB4-0671708BB608}"/>
              </a:ext>
            </a:extLst>
          </p:cNvPr>
          <p:cNvPicPr>
            <a:picLocks noChangeAspect="1"/>
          </p:cNvPicPr>
          <p:nvPr/>
        </p:nvPicPr>
        <p:blipFill>
          <a:blip r:embed="rId2">
            <a:duotone>
              <a:schemeClr val="accent4">
                <a:shade val="45000"/>
                <a:satMod val="135000"/>
              </a:schemeClr>
              <a:prstClr val="white"/>
            </a:duotone>
          </a:blip>
          <a:stretch>
            <a:fillRect/>
          </a:stretch>
        </p:blipFill>
        <p:spPr>
          <a:xfrm>
            <a:off x="5161885" y="1655294"/>
            <a:ext cx="1868230" cy="1831741"/>
          </a:xfrm>
          <a:prstGeom prst="rect">
            <a:avLst/>
          </a:prstGeom>
        </p:spPr>
      </p:pic>
      <p:pic>
        <p:nvPicPr>
          <p:cNvPr id="4" name="Picture 3">
            <a:extLst>
              <a:ext uri="{FF2B5EF4-FFF2-40B4-BE49-F238E27FC236}">
                <a16:creationId xmlns:a16="http://schemas.microsoft.com/office/drawing/2014/main" id="{8BC435B7-BCAD-4049-98E4-5D70832E18AA}"/>
              </a:ext>
            </a:extLst>
          </p:cNvPr>
          <p:cNvPicPr>
            <a:picLocks noChangeAspect="1"/>
          </p:cNvPicPr>
          <p:nvPr/>
        </p:nvPicPr>
        <p:blipFill>
          <a:blip r:embed="rId2">
            <a:duotone>
              <a:schemeClr val="accent6">
                <a:shade val="45000"/>
                <a:satMod val="135000"/>
              </a:schemeClr>
              <a:prstClr val="white"/>
            </a:duotone>
          </a:blip>
          <a:stretch>
            <a:fillRect/>
          </a:stretch>
        </p:blipFill>
        <p:spPr>
          <a:xfrm>
            <a:off x="8290883" y="1597259"/>
            <a:ext cx="1868231" cy="1831742"/>
          </a:xfrm>
          <a:prstGeom prst="rect">
            <a:avLst/>
          </a:prstGeom>
        </p:spPr>
      </p:pic>
      <p:sp>
        <p:nvSpPr>
          <p:cNvPr id="5" name="TextBox 4">
            <a:extLst>
              <a:ext uri="{FF2B5EF4-FFF2-40B4-BE49-F238E27FC236}">
                <a16:creationId xmlns:a16="http://schemas.microsoft.com/office/drawing/2014/main" id="{2A41C8CC-3545-EB4B-B100-59666476375B}"/>
              </a:ext>
            </a:extLst>
          </p:cNvPr>
          <p:cNvSpPr txBox="1"/>
          <p:nvPr/>
        </p:nvSpPr>
        <p:spPr>
          <a:xfrm>
            <a:off x="873278" y="3428010"/>
            <a:ext cx="2904030" cy="769441"/>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Qualified </a:t>
            </a:r>
            <a:br>
              <a:rPr lang="en-US" sz="2200" b="1" dirty="0">
                <a:solidFill>
                  <a:schemeClr val="bg1"/>
                </a:solidFill>
                <a:latin typeface="Arial" panose="020B0604020202020204" pitchFamily="34" charset="0"/>
                <a:cs typeface="Arial" panose="020B0604020202020204" pitchFamily="34" charset="0"/>
              </a:rPr>
            </a:br>
            <a:r>
              <a:rPr lang="en-US" sz="2200" b="1" dirty="0">
                <a:solidFill>
                  <a:schemeClr val="bg1"/>
                </a:solidFill>
                <a:latin typeface="Arial" panose="020B0604020202020204" pitchFamily="34" charset="0"/>
                <a:cs typeface="Arial" panose="020B0604020202020204" pitchFamily="34" charset="0"/>
              </a:rPr>
              <a:t>(Pre-Tax Dollars)</a:t>
            </a:r>
          </a:p>
        </p:txBody>
      </p:sp>
      <p:sp>
        <p:nvSpPr>
          <p:cNvPr id="6" name="TextBox 5">
            <a:extLst>
              <a:ext uri="{FF2B5EF4-FFF2-40B4-BE49-F238E27FC236}">
                <a16:creationId xmlns:a16="http://schemas.microsoft.com/office/drawing/2014/main" id="{CBF1A154-DC1B-C240-818B-8F98DCE574D6}"/>
              </a:ext>
            </a:extLst>
          </p:cNvPr>
          <p:cNvSpPr txBox="1"/>
          <p:nvPr/>
        </p:nvSpPr>
        <p:spPr>
          <a:xfrm>
            <a:off x="4160678" y="3528273"/>
            <a:ext cx="3460065" cy="769441"/>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Non-Qualified </a:t>
            </a:r>
          </a:p>
          <a:p>
            <a:pPr algn="ctr"/>
            <a:r>
              <a:rPr lang="en-US" sz="2200" b="1" dirty="0">
                <a:solidFill>
                  <a:schemeClr val="bg1"/>
                </a:solidFill>
                <a:latin typeface="Arial" panose="020B0604020202020204" pitchFamily="34" charset="0"/>
                <a:cs typeface="Arial" panose="020B0604020202020204" pitchFamily="34" charset="0"/>
              </a:rPr>
              <a:t>(After-Tax Dollars)</a:t>
            </a:r>
          </a:p>
        </p:txBody>
      </p:sp>
      <p:sp>
        <p:nvSpPr>
          <p:cNvPr id="7" name="TextBox 6">
            <a:extLst>
              <a:ext uri="{FF2B5EF4-FFF2-40B4-BE49-F238E27FC236}">
                <a16:creationId xmlns:a16="http://schemas.microsoft.com/office/drawing/2014/main" id="{BC9EDB29-966C-574E-8CB3-BF14A3E66956}"/>
              </a:ext>
            </a:extLst>
          </p:cNvPr>
          <p:cNvSpPr txBox="1"/>
          <p:nvPr/>
        </p:nvSpPr>
        <p:spPr>
          <a:xfrm>
            <a:off x="8004113" y="3528273"/>
            <a:ext cx="2155000"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Tax Free</a:t>
            </a:r>
          </a:p>
        </p:txBody>
      </p:sp>
      <p:sp>
        <p:nvSpPr>
          <p:cNvPr id="8" name="TextBox 7">
            <a:extLst>
              <a:ext uri="{FF2B5EF4-FFF2-40B4-BE49-F238E27FC236}">
                <a16:creationId xmlns:a16="http://schemas.microsoft.com/office/drawing/2014/main" id="{5E3B5A43-CBBA-8C47-BAE1-6C704DEFDD59}"/>
              </a:ext>
            </a:extLst>
          </p:cNvPr>
          <p:cNvSpPr txBox="1"/>
          <p:nvPr/>
        </p:nvSpPr>
        <p:spPr>
          <a:xfrm>
            <a:off x="1036542" y="4297714"/>
            <a:ext cx="2994791"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401(k)</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Traditional IRAs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SEP IRAs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SIMPLE IRAs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Keogh Plans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403(b)s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457 Plans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Defined Benefit Plans</a:t>
            </a:r>
          </a:p>
        </p:txBody>
      </p:sp>
      <p:sp>
        <p:nvSpPr>
          <p:cNvPr id="9" name="TextBox 8">
            <a:extLst>
              <a:ext uri="{FF2B5EF4-FFF2-40B4-BE49-F238E27FC236}">
                <a16:creationId xmlns:a16="http://schemas.microsoft.com/office/drawing/2014/main" id="{128941D4-6585-1D4F-983B-EC5420604BFB}"/>
              </a:ext>
            </a:extLst>
          </p:cNvPr>
          <p:cNvSpPr txBox="1"/>
          <p:nvPr/>
        </p:nvSpPr>
        <p:spPr>
          <a:xfrm>
            <a:off x="4364184" y="4297714"/>
            <a:ext cx="3463631"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Stocks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Bonds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Mutual Funds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CDs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Money Market Funds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Investment Real Estate</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ETFs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Non-Qualified Annuities</a:t>
            </a:r>
          </a:p>
        </p:txBody>
      </p:sp>
      <p:sp>
        <p:nvSpPr>
          <p:cNvPr id="10" name="TextBox 9">
            <a:extLst>
              <a:ext uri="{FF2B5EF4-FFF2-40B4-BE49-F238E27FC236}">
                <a16:creationId xmlns:a16="http://schemas.microsoft.com/office/drawing/2014/main" id="{92B1146B-5048-A24C-B912-0FE42FD899E6}"/>
              </a:ext>
            </a:extLst>
          </p:cNvPr>
          <p:cNvSpPr txBox="1"/>
          <p:nvPr/>
        </p:nvSpPr>
        <p:spPr>
          <a:xfrm>
            <a:off x="7960240" y="4197451"/>
            <a:ext cx="2529515"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Roth 401(k)s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Roth IRAs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Municipal Bonds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529 College Plans</a:t>
            </a:r>
          </a:p>
        </p:txBody>
      </p:sp>
      <p:sp>
        <p:nvSpPr>
          <p:cNvPr id="11" name="Rectangle 10">
            <a:extLst>
              <a:ext uri="{FF2B5EF4-FFF2-40B4-BE49-F238E27FC236}">
                <a16:creationId xmlns:a16="http://schemas.microsoft.com/office/drawing/2014/main" id="{914B1FFD-6A9B-A843-B019-25C04C533C2D}"/>
              </a:ext>
            </a:extLst>
          </p:cNvPr>
          <p:cNvSpPr/>
          <p:nvPr/>
        </p:nvSpPr>
        <p:spPr>
          <a:xfrm>
            <a:off x="2934013" y="404473"/>
            <a:ext cx="6323975" cy="769441"/>
          </a:xfrm>
          <a:prstGeom prst="rect">
            <a:avLst/>
          </a:prstGeom>
        </p:spPr>
        <p:txBody>
          <a:bodyPr wrap="none">
            <a:spAutoFit/>
          </a:bodyPr>
          <a:lstStyle/>
          <a:p>
            <a:pPr algn="ctr"/>
            <a:r>
              <a:rPr lang="en-US" sz="4400" b="1" dirty="0">
                <a:solidFill>
                  <a:schemeClr val="bg1"/>
                </a:solidFill>
                <a:latin typeface="Arial" panose="020B0604020202020204" pitchFamily="34" charset="0"/>
                <a:cs typeface="Arial" panose="020B0604020202020204" pitchFamily="34" charset="0"/>
              </a:rPr>
              <a:t>The Three Tax Buckets</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4022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18DE-7FAE-8D44-9A27-A3B5F65B1A75}"/>
              </a:ext>
            </a:extLst>
          </p:cNvPr>
          <p:cNvSpPr>
            <a:spLocks noGrp="1"/>
          </p:cNvSpPr>
          <p:nvPr>
            <p:ph type="ctrTitle"/>
          </p:nvPr>
        </p:nvSpPr>
        <p:spPr/>
        <p:txBody>
          <a:bodyPr>
            <a:normAutofit/>
          </a:bodyPr>
          <a:lstStyle/>
          <a:p>
            <a:pPr algn="ctr"/>
            <a:r>
              <a:rPr lang="en-US" sz="9600" b="1" dirty="0">
                <a:solidFill>
                  <a:schemeClr val="bg1"/>
                </a:solidFill>
                <a:latin typeface="Arial" panose="020B0604020202020204" pitchFamily="34" charset="0"/>
                <a:cs typeface="Arial" panose="020B0604020202020204" pitchFamily="34" charset="0"/>
              </a:rPr>
              <a:t>Thank You!</a:t>
            </a:r>
          </a:p>
        </p:txBody>
      </p:sp>
      <p:sp>
        <p:nvSpPr>
          <p:cNvPr id="3" name="TextBox 2">
            <a:extLst>
              <a:ext uri="{FF2B5EF4-FFF2-40B4-BE49-F238E27FC236}">
                <a16:creationId xmlns:a16="http://schemas.microsoft.com/office/drawing/2014/main" id="{D53FE4C8-F156-C44C-8791-FFAEBA62CC19}"/>
              </a:ext>
            </a:extLst>
          </p:cNvPr>
          <p:cNvSpPr txBox="1"/>
          <p:nvPr/>
        </p:nvSpPr>
        <p:spPr>
          <a:xfrm>
            <a:off x="3001617" y="4204252"/>
            <a:ext cx="5715000"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[555-555-5555 | </a:t>
            </a:r>
            <a:r>
              <a:rPr lang="en-US" sz="2000" dirty="0" err="1">
                <a:solidFill>
                  <a:schemeClr val="bg1"/>
                </a:solidFill>
                <a:latin typeface="Arial" panose="020B0604020202020204" pitchFamily="34" charset="0"/>
                <a:cs typeface="Arial" panose="020B0604020202020204" pitchFamily="34" charset="0"/>
              </a:rPr>
              <a:t>companywebadresss.com</a:t>
            </a:r>
            <a:r>
              <a:rPr lang="en-US" sz="20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0317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1AF9A-7D5E-4245-820B-90EDAEC1E050}"/>
              </a:ext>
            </a:extLst>
          </p:cNvPr>
          <p:cNvSpPr>
            <a:spLocks noGrp="1"/>
          </p:cNvSpPr>
          <p:nvPr>
            <p:ph type="title"/>
          </p:nvPr>
        </p:nvSpPr>
        <p:spPr>
          <a:xfrm>
            <a:off x="2041863" y="659644"/>
            <a:ext cx="5544766" cy="1485900"/>
          </a:xfrm>
        </p:spPr>
        <p:txBody>
          <a:bodyPr/>
          <a:lstStyle/>
          <a:p>
            <a:pPr algn="ctr"/>
            <a:r>
              <a:rPr lang="en-US" b="1" dirty="0">
                <a:latin typeface="Arial" panose="020B0604020202020204" pitchFamily="34" charset="0"/>
                <a:cs typeface="Arial" panose="020B0604020202020204" pitchFamily="34" charset="0"/>
              </a:rPr>
              <a:t>About [AGENT]</a:t>
            </a:r>
          </a:p>
        </p:txBody>
      </p:sp>
      <p:sp>
        <p:nvSpPr>
          <p:cNvPr id="4" name="Rectangle 3">
            <a:extLst>
              <a:ext uri="{FF2B5EF4-FFF2-40B4-BE49-F238E27FC236}">
                <a16:creationId xmlns:a16="http://schemas.microsoft.com/office/drawing/2014/main" id="{1D910FA1-D23D-3D4C-BF44-6A1222DDB929}"/>
              </a:ext>
            </a:extLst>
          </p:cNvPr>
          <p:cNvSpPr/>
          <p:nvPr/>
        </p:nvSpPr>
        <p:spPr>
          <a:xfrm>
            <a:off x="1139912" y="1402594"/>
            <a:ext cx="6446718" cy="3231654"/>
          </a:xfrm>
          <a:prstGeom prst="rect">
            <a:avLst/>
          </a:prstGeom>
        </p:spPr>
        <p:txBody>
          <a:bodyPr wrap="square">
            <a:spAutoFit/>
          </a:bodyPr>
          <a:lstStyle/>
          <a:p>
            <a:r>
              <a:rPr lang="en-US" sz="1700" dirty="0">
                <a:latin typeface="Arial" panose="020B0604020202020204" pitchFamily="34" charset="0"/>
                <a:cs typeface="Arial" panose="020B0604020202020204" pitchFamily="34" charset="0"/>
              </a:rPr>
              <a:t>{AGENT BIO / COMPANY BIO AGENT BIO / COMPANY BIO AGENT BIO / COMPANY BIO AGENT BIO / COMPANY BIO AGENT BIO / COMPANY BIO AGENT BIO / COMPANY BIO AGENT BIO / COMPANY BIO AGENT BIO / COMPANY BIO AGENT BIO / COMPANY BIO AGENT BIO / COMPANY BIO AGENT BIO / COMPANY BIO AGENT BIO / COMPANY BIO AGENT BIO / COMPANY BIO AGENT BIO / COMPANY BIO AGENT BIO / COMPANY BIO AGENT BIO / COMPANY BIO AGENT BIO / COMPANY BIO AGENT BIO / COMPANY BIO AGENT BIO / COMPANY BIO AGENT BIO / COMPANY BIO AGENT BIO / COMPANY BIO AGENT BIO / COMPANY BIO AGENT BIO / COMPANY BIO</a:t>
            </a:r>
          </a:p>
        </p:txBody>
      </p:sp>
      <p:sp>
        <p:nvSpPr>
          <p:cNvPr id="3" name="Rectangle 2">
            <a:extLst>
              <a:ext uri="{FF2B5EF4-FFF2-40B4-BE49-F238E27FC236}">
                <a16:creationId xmlns:a16="http://schemas.microsoft.com/office/drawing/2014/main" id="{A4372873-DDF6-2D46-8C53-A34A730E3E9C}"/>
              </a:ext>
            </a:extLst>
          </p:cNvPr>
          <p:cNvSpPr/>
          <p:nvPr/>
        </p:nvSpPr>
        <p:spPr>
          <a:xfrm>
            <a:off x="7861852" y="964096"/>
            <a:ext cx="3995531" cy="3647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A243478-5892-8149-8CC0-16675F79250D}"/>
              </a:ext>
            </a:extLst>
          </p:cNvPr>
          <p:cNvSpPr txBox="1"/>
          <p:nvPr/>
        </p:nvSpPr>
        <p:spPr>
          <a:xfrm>
            <a:off x="8517835" y="2037522"/>
            <a:ext cx="2713382" cy="1938992"/>
          </a:xfrm>
          <a:prstGeom prst="rect">
            <a:avLst/>
          </a:prstGeom>
          <a:noFill/>
        </p:spPr>
        <p:txBody>
          <a:bodyPr wrap="square" rtlCol="0">
            <a:spAutoFit/>
          </a:bodyPr>
          <a:lstStyle/>
          <a:p>
            <a:pPr algn="ctr"/>
            <a:r>
              <a:rPr lang="en-US" sz="3000" dirty="0">
                <a:solidFill>
                  <a:schemeClr val="bg1"/>
                </a:solidFill>
                <a:latin typeface="Arial" panose="020B0604020202020204" pitchFamily="34" charset="0"/>
                <a:cs typeface="Arial" panose="020B0604020202020204" pitchFamily="34" charset="0"/>
              </a:rPr>
              <a:t>AGENT HEADSHOT</a:t>
            </a:r>
          </a:p>
          <a:p>
            <a:endParaRPr lang="en-US" sz="3000" dirty="0">
              <a:latin typeface="Arial" panose="020B0604020202020204" pitchFamily="34" charset="0"/>
              <a:cs typeface="Arial" panose="020B0604020202020204" pitchFamily="34" charset="0"/>
            </a:endParaRPr>
          </a:p>
          <a:p>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50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CD4F02C-6F85-4E6E-A2F2-CCE228865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3FF7DD9D-228D-4B97-A6AC-6D8FB2042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193DF7-6094-964A-B20C-34AAA754E1FD}"/>
              </a:ext>
            </a:extLst>
          </p:cNvPr>
          <p:cNvSpPr txBox="1"/>
          <p:nvPr/>
        </p:nvSpPr>
        <p:spPr>
          <a:xfrm>
            <a:off x="478095" y="685800"/>
            <a:ext cx="6100123" cy="1485900"/>
          </a:xfrm>
          <a:prstGeom prst="rect">
            <a:avLst/>
          </a:prstGeom>
        </p:spPr>
        <p:txBody>
          <a:bodyPr vert="horz" lIns="91440" tIns="45720" rIns="91440" bIns="45720" rtlCol="0" anchor="t">
            <a:normAutofit fontScale="92500"/>
          </a:bodyPr>
          <a:lstStyle/>
          <a:p>
            <a:pPr algn="ctr" defTabSz="914400">
              <a:lnSpc>
                <a:spcPct val="89000"/>
              </a:lnSpc>
              <a:spcBef>
                <a:spcPct val="0"/>
              </a:spcBef>
              <a:spcAft>
                <a:spcPts val="600"/>
              </a:spcAft>
            </a:pPr>
            <a:r>
              <a:rPr lang="en-US" sz="4400" b="1" dirty="0">
                <a:latin typeface="Arial" panose="020B0604020202020204" pitchFamily="34" charset="0"/>
                <a:cs typeface="Arial" panose="020B0604020202020204" pitchFamily="34" charset="0"/>
              </a:rPr>
              <a:t>Why Do You Need A Financial Professional?</a:t>
            </a:r>
            <a:endParaRPr lang="en-US" sz="4400" b="1" dirty="0">
              <a:latin typeface="Arial" panose="020B0604020202020204" pitchFamily="34" charset="0"/>
              <a:ea typeface="+mj-ea"/>
              <a:cs typeface="Arial" panose="020B0604020202020204" pitchFamily="34" charset="0"/>
            </a:endParaRPr>
          </a:p>
        </p:txBody>
      </p:sp>
      <p:sp>
        <p:nvSpPr>
          <p:cNvPr id="12" name="TextBox 11">
            <a:extLst>
              <a:ext uri="{FF2B5EF4-FFF2-40B4-BE49-F238E27FC236}">
                <a16:creationId xmlns:a16="http://schemas.microsoft.com/office/drawing/2014/main" id="{62B56F18-381C-FA4E-988F-1B7792E43D86}"/>
              </a:ext>
            </a:extLst>
          </p:cNvPr>
          <p:cNvSpPr txBox="1"/>
          <p:nvPr/>
        </p:nvSpPr>
        <p:spPr>
          <a:xfrm>
            <a:off x="784743" y="2286000"/>
            <a:ext cx="5793475" cy="3581400"/>
          </a:xfrm>
          <a:prstGeom prst="rect">
            <a:avLst/>
          </a:prstGeom>
        </p:spPr>
        <p:txBody>
          <a:bodyPr vert="horz" lIns="91440" tIns="45720" rIns="91440" bIns="45720" rtlCol="0">
            <a:noAutofit/>
          </a:bodyPr>
          <a:lstStyle/>
          <a:p>
            <a:r>
              <a:rPr lang="en-US" sz="1700" dirty="0">
                <a:latin typeface="Arial" panose="020B0604020202020204" pitchFamily="34" charset="0"/>
                <a:cs typeface="Arial" panose="020B0604020202020204" pitchFamily="34" charset="0"/>
              </a:rPr>
              <a:t>The value of a properly licensed financial professional with experience and expertise cannot be overstated. The amount of variables involved with each unique individual makes maximizing a consumer’s retirement program a heavy task. In some cases, programs like pensions, 401(k)s, and Social Security are undergoing significant changes. There is always inflation and longer life expectancies to worry about. And let’s not forget tax considerations.</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The specific plan details will vary with each individual, but an advisor will be able to perform the most important steps in planning—evaluating your financial objectives, analyzing your assets, and recommending appropriate solutions for short-term, mid-term, and long-term goals. </a:t>
            </a:r>
          </a:p>
          <a:p>
            <a:endParaRPr lang="en-US" sz="1700" dirty="0">
              <a:latin typeface="Arial" panose="020B0604020202020204" pitchFamily="34" charset="0"/>
              <a:cs typeface="Arial" panose="020B0604020202020204" pitchFamily="34" charset="0"/>
            </a:endParaRPr>
          </a:p>
          <a:p>
            <a:pPr marL="384048" indent="-384048" defTabSz="914400">
              <a:lnSpc>
                <a:spcPct val="94000"/>
              </a:lnSpc>
              <a:spcAft>
                <a:spcPts val="200"/>
              </a:spcAft>
              <a:buFont typeface="Franklin Gothic Book" panose="020B0503020102020204" pitchFamily="34" charset="0"/>
            </a:pPr>
            <a:endParaRPr lang="en-US" sz="17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2AE37DBE-5576-4E27-97C0-75925347A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797C1899-A8E8-CD42-B1C7-C510A8C92FD0}"/>
              </a:ext>
            </a:extLst>
          </p:cNvPr>
          <p:cNvPicPr>
            <a:picLocks noChangeAspect="1"/>
          </p:cNvPicPr>
          <p:nvPr/>
        </p:nvPicPr>
        <p:blipFill rotWithShape="1">
          <a:blip r:embed="rId2"/>
          <a:srcRect l="34195" t="1" r="22689" b="1"/>
          <a:stretch/>
        </p:blipFill>
        <p:spPr>
          <a:xfrm>
            <a:off x="7589854" y="10"/>
            <a:ext cx="4602146" cy="6857990"/>
          </a:xfrm>
          <a:prstGeom prst="rect">
            <a:avLst/>
          </a:prstGeom>
        </p:spPr>
      </p:pic>
      <p:sp>
        <p:nvSpPr>
          <p:cNvPr id="2" name="TextBox 1">
            <a:extLst>
              <a:ext uri="{FF2B5EF4-FFF2-40B4-BE49-F238E27FC236}">
                <a16:creationId xmlns:a16="http://schemas.microsoft.com/office/drawing/2014/main" id="{5A630F68-F7ED-1E42-A94B-BEEF235F98C2}"/>
              </a:ext>
            </a:extLst>
          </p:cNvPr>
          <p:cNvSpPr txBox="1"/>
          <p:nvPr/>
        </p:nvSpPr>
        <p:spPr>
          <a:xfrm>
            <a:off x="1296365" y="35881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101BA545-70F5-224E-B0A2-9199E0736343}"/>
              </a:ext>
            </a:extLst>
          </p:cNvPr>
          <p:cNvSpPr txBox="1"/>
          <p:nvPr/>
        </p:nvSpPr>
        <p:spPr>
          <a:xfrm>
            <a:off x="14815595" y="194454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4827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28">
            <a:extLst>
              <a:ext uri="{FF2B5EF4-FFF2-40B4-BE49-F238E27FC236}">
                <a16:creationId xmlns:a16="http://schemas.microsoft.com/office/drawing/2014/main" id="{B07103F4-AFE6-4DC5-8934-DA3F40003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0">
            <a:extLst>
              <a:ext uri="{FF2B5EF4-FFF2-40B4-BE49-F238E27FC236}">
                <a16:creationId xmlns:a16="http://schemas.microsoft.com/office/drawing/2014/main" id="{1137A68B-1C01-4B21-8F62-9F127D170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C0E0981-1164-2841-A2EB-3B027745CEA9}"/>
              </a:ext>
            </a:extLst>
          </p:cNvPr>
          <p:cNvSpPr>
            <a:spLocks noGrp="1"/>
          </p:cNvSpPr>
          <p:nvPr>
            <p:ph type="title"/>
          </p:nvPr>
        </p:nvSpPr>
        <p:spPr>
          <a:xfrm>
            <a:off x="199209" y="320853"/>
            <a:ext cx="4892039" cy="2035628"/>
          </a:xfrm>
        </p:spPr>
        <p:txBody>
          <a:bodyPr vert="horz" lIns="91440" tIns="45720" rIns="91440" bIns="45720" rtlCol="0" anchor="t">
            <a:noAutofit/>
          </a:bodyPr>
          <a:lstStyle/>
          <a:p>
            <a:pPr algn="ctr"/>
            <a:r>
              <a:rPr lang="en-US" sz="5600" b="1" dirty="0">
                <a:solidFill>
                  <a:schemeClr val="bg1"/>
                </a:solidFill>
                <a:latin typeface="Arial" panose="020B0604020202020204" pitchFamily="34" charset="0"/>
                <a:cs typeface="Arial" panose="020B0604020202020204" pitchFamily="34" charset="0"/>
              </a:rPr>
              <a:t>The </a:t>
            </a:r>
            <a:br>
              <a:rPr lang="en-US" sz="5600" b="1" dirty="0">
                <a:solidFill>
                  <a:schemeClr val="bg1"/>
                </a:solidFill>
                <a:latin typeface="Arial" panose="020B0604020202020204" pitchFamily="34" charset="0"/>
                <a:cs typeface="Arial" panose="020B0604020202020204" pitchFamily="34" charset="0"/>
              </a:rPr>
            </a:br>
            <a:r>
              <a:rPr lang="en-US" sz="5600" b="1" dirty="0">
                <a:solidFill>
                  <a:schemeClr val="bg1"/>
                </a:solidFill>
                <a:latin typeface="Arial" panose="020B0604020202020204" pitchFamily="34" charset="0"/>
                <a:cs typeface="Arial" panose="020B0604020202020204" pitchFamily="34" charset="0"/>
              </a:rPr>
              <a:t>Financial </a:t>
            </a:r>
            <a:br>
              <a:rPr lang="en-US" sz="5600" b="1" dirty="0">
                <a:solidFill>
                  <a:schemeClr val="bg1"/>
                </a:solidFill>
                <a:latin typeface="Arial" panose="020B0604020202020204" pitchFamily="34" charset="0"/>
                <a:cs typeface="Arial" panose="020B0604020202020204" pitchFamily="34" charset="0"/>
              </a:rPr>
            </a:br>
            <a:r>
              <a:rPr lang="en-US" sz="5600" b="1" dirty="0">
                <a:solidFill>
                  <a:schemeClr val="bg1"/>
                </a:solidFill>
                <a:latin typeface="Arial" panose="020B0604020202020204" pitchFamily="34" charset="0"/>
                <a:cs typeface="Arial" panose="020B0604020202020204" pitchFamily="34" charset="0"/>
              </a:rPr>
              <a:t>Life Pyramid</a:t>
            </a:r>
          </a:p>
        </p:txBody>
      </p:sp>
      <p:sp>
        <p:nvSpPr>
          <p:cNvPr id="3" name="Title 1">
            <a:extLst>
              <a:ext uri="{FF2B5EF4-FFF2-40B4-BE49-F238E27FC236}">
                <a16:creationId xmlns:a16="http://schemas.microsoft.com/office/drawing/2014/main" id="{AA51D8E2-A8A0-2644-A1B4-C7E6813AEA18}"/>
              </a:ext>
            </a:extLst>
          </p:cNvPr>
          <p:cNvSpPr txBox="1">
            <a:spLocks/>
          </p:cNvSpPr>
          <p:nvPr/>
        </p:nvSpPr>
        <p:spPr>
          <a:xfrm>
            <a:off x="478095" y="2765248"/>
            <a:ext cx="4613153" cy="3472543"/>
          </a:xfrm>
          <a:prstGeom prst="rect">
            <a:avLst/>
          </a:prstGeom>
        </p:spPr>
        <p:txBody>
          <a:bodyPr vert="horz" lIns="91440" tIns="45720" rIns="91440" bIns="45720" rtlCol="0">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nSpc>
                <a:spcPct val="94000"/>
              </a:lnSpc>
              <a:spcAft>
                <a:spcPts val="200"/>
              </a:spcAft>
            </a:pPr>
            <a:r>
              <a:rPr lang="en-US" sz="2600" b="1" dirty="0">
                <a:solidFill>
                  <a:schemeClr val="bg1"/>
                </a:solidFill>
                <a:latin typeface="Arial" panose="020B0604020202020204" pitchFamily="34" charset="0"/>
                <a:cs typeface="Arial" panose="020B0604020202020204" pitchFamily="34" charset="0"/>
              </a:rPr>
              <a:t>It can be difficult to make heads or tails of your finances. There are numerous concerns to consider and many pieces to arrange.</a:t>
            </a:r>
          </a:p>
          <a:p>
            <a:pPr>
              <a:lnSpc>
                <a:spcPct val="94000"/>
              </a:lnSpc>
              <a:spcAft>
                <a:spcPts val="200"/>
              </a:spcAft>
            </a:pPr>
            <a:br>
              <a:rPr lang="en-US" sz="2600" b="1" dirty="0">
                <a:solidFill>
                  <a:schemeClr val="bg1"/>
                </a:solidFill>
                <a:latin typeface="Arial" panose="020B0604020202020204" pitchFamily="34" charset="0"/>
                <a:cs typeface="Arial" panose="020B0604020202020204" pitchFamily="34" charset="0"/>
              </a:rPr>
            </a:br>
            <a:r>
              <a:rPr lang="en-US" sz="2600" b="1" dirty="0">
                <a:solidFill>
                  <a:schemeClr val="bg1"/>
                </a:solidFill>
                <a:latin typeface="Arial" panose="020B0604020202020204" pitchFamily="34" charset="0"/>
                <a:cs typeface="Arial" panose="020B0604020202020204" pitchFamily="34" charset="0"/>
              </a:rPr>
              <a:t>The Financial Life Pyramid illustrates how all the pieces come together. </a:t>
            </a:r>
          </a:p>
          <a:p>
            <a:pPr>
              <a:lnSpc>
                <a:spcPct val="94000"/>
              </a:lnSpc>
              <a:spcAft>
                <a:spcPts val="200"/>
              </a:spcAft>
            </a:pPr>
            <a:endParaRPr lang="en-US" sz="2600" b="1" dirty="0">
              <a:solidFill>
                <a:schemeClr val="bg1"/>
              </a:solidFill>
              <a:latin typeface="Arial" panose="020B0604020202020204" pitchFamily="34" charset="0"/>
              <a:cs typeface="Arial" panose="020B0604020202020204" pitchFamily="34" charset="0"/>
            </a:endParaRPr>
          </a:p>
          <a:p>
            <a:pPr>
              <a:lnSpc>
                <a:spcPct val="94000"/>
              </a:lnSpc>
              <a:spcAft>
                <a:spcPts val="200"/>
              </a:spcAft>
            </a:pPr>
            <a:endParaRPr lang="en-US" sz="2600" b="1" dirty="0">
              <a:solidFill>
                <a:schemeClr val="bg1"/>
              </a:solidFill>
              <a:latin typeface="Arial" panose="020B0604020202020204" pitchFamily="34" charset="0"/>
              <a:cs typeface="Arial" panose="020B0604020202020204" pitchFamily="34" charset="0"/>
            </a:endParaRPr>
          </a:p>
          <a:p>
            <a:pPr>
              <a:lnSpc>
                <a:spcPct val="94000"/>
              </a:lnSpc>
              <a:spcAft>
                <a:spcPts val="200"/>
              </a:spcAft>
            </a:pPr>
            <a:endParaRPr lang="en-US" sz="2600" b="1" dirty="0">
              <a:solidFill>
                <a:schemeClr val="bg1"/>
              </a:solidFill>
              <a:latin typeface="Arial" panose="020B0604020202020204" pitchFamily="34" charset="0"/>
              <a:cs typeface="Arial" panose="020B0604020202020204" pitchFamily="34" charset="0"/>
            </a:endParaRPr>
          </a:p>
          <a:p>
            <a:pPr>
              <a:lnSpc>
                <a:spcPct val="94000"/>
              </a:lnSpc>
              <a:spcAft>
                <a:spcPts val="200"/>
              </a:spcAft>
            </a:pPr>
            <a:endParaRPr lang="en-US" sz="2600" b="1" dirty="0">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87BCBE98-69EA-40E7-B937-FCA553A58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C64127DB-1B82-2646-9328-9AC3A318DD56}"/>
              </a:ext>
            </a:extLst>
          </p:cNvPr>
          <p:cNvSpPr txBox="1"/>
          <p:nvPr/>
        </p:nvSpPr>
        <p:spPr>
          <a:xfrm>
            <a:off x="11381362" y="136187"/>
            <a:ext cx="184731" cy="369332"/>
          </a:xfrm>
          <a:prstGeom prst="rect">
            <a:avLst/>
          </a:prstGeom>
          <a:noFill/>
        </p:spPr>
        <p:txBody>
          <a:bodyPr wrap="none" rtlCol="0">
            <a:spAutoFit/>
          </a:bodyPr>
          <a:lstStyle/>
          <a:p>
            <a:endParaRPr lang="en-US" dirty="0"/>
          </a:p>
        </p:txBody>
      </p:sp>
      <p:pic>
        <p:nvPicPr>
          <p:cNvPr id="5" name="Picture 4" descr="A clear blue sky&#10;&#10;Description automatically generated">
            <a:extLst>
              <a:ext uri="{FF2B5EF4-FFF2-40B4-BE49-F238E27FC236}">
                <a16:creationId xmlns:a16="http://schemas.microsoft.com/office/drawing/2014/main" id="{A63BFCF0-7539-134A-8FBA-8EE9ABD9669A}"/>
              </a:ext>
            </a:extLst>
          </p:cNvPr>
          <p:cNvPicPr>
            <a:picLocks noChangeAspect="1"/>
          </p:cNvPicPr>
          <p:nvPr/>
        </p:nvPicPr>
        <p:blipFill>
          <a:blip r:embed="rId2"/>
          <a:stretch>
            <a:fillRect/>
          </a:stretch>
        </p:blipFill>
        <p:spPr>
          <a:xfrm>
            <a:off x="6096000" y="1371100"/>
            <a:ext cx="5803770" cy="3834283"/>
          </a:xfrm>
          <a:prstGeom prst="rect">
            <a:avLst/>
          </a:prstGeom>
        </p:spPr>
      </p:pic>
    </p:spTree>
    <p:extLst>
      <p:ext uri="{BB962C8B-B14F-4D97-AF65-F5344CB8AC3E}">
        <p14:creationId xmlns:p14="http://schemas.microsoft.com/office/powerpoint/2010/main" val="174780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C6CA67A-7046-1546-B9D7-1AB01C631B18}"/>
              </a:ext>
            </a:extLst>
          </p:cNvPr>
          <p:cNvGraphicFramePr/>
          <p:nvPr>
            <p:extLst>
              <p:ext uri="{D42A27DB-BD31-4B8C-83A1-F6EECF244321}">
                <p14:modId xmlns:p14="http://schemas.microsoft.com/office/powerpoint/2010/main" val="3669919428"/>
              </p:ext>
            </p:extLst>
          </p:nvPr>
        </p:nvGraphicFramePr>
        <p:xfrm>
          <a:off x="1236518" y="289983"/>
          <a:ext cx="9718964" cy="6278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2761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ECD4F02C-6F85-4E6E-A2F2-CCE228865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8">
            <a:extLst>
              <a:ext uri="{FF2B5EF4-FFF2-40B4-BE49-F238E27FC236}">
                <a16:creationId xmlns:a16="http://schemas.microsoft.com/office/drawing/2014/main" id="{29474F7A-C90E-4979-90EB-8783E10DFF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193DF7-6094-964A-B20C-34AAA754E1FD}"/>
              </a:ext>
            </a:extLst>
          </p:cNvPr>
          <p:cNvSpPr txBox="1"/>
          <p:nvPr/>
        </p:nvSpPr>
        <p:spPr>
          <a:xfrm>
            <a:off x="5100824" y="685800"/>
            <a:ext cx="6176776" cy="1485900"/>
          </a:xfrm>
          <a:prstGeom prst="rect">
            <a:avLst/>
          </a:prstGeom>
        </p:spPr>
        <p:txBody>
          <a:bodyPr vert="horz" lIns="91440" tIns="45720" rIns="91440" bIns="45720" rtlCol="0" anchor="t">
            <a:normAutofit/>
          </a:bodyPr>
          <a:lstStyle/>
          <a:p>
            <a:pPr algn="ctr" defTabSz="914400">
              <a:lnSpc>
                <a:spcPct val="89000"/>
              </a:lnSpc>
              <a:spcBef>
                <a:spcPct val="0"/>
              </a:spcBef>
              <a:spcAft>
                <a:spcPts val="600"/>
              </a:spcAft>
            </a:pPr>
            <a:r>
              <a:rPr lang="en-US" sz="4400" b="1" dirty="0">
                <a:latin typeface="Arial" panose="020B0604020202020204" pitchFamily="34" charset="0"/>
                <a:ea typeface="+mj-ea"/>
                <a:cs typeface="Arial" panose="020B0604020202020204" pitchFamily="34" charset="0"/>
              </a:rPr>
              <a:t>Risk Management</a:t>
            </a:r>
          </a:p>
        </p:txBody>
      </p:sp>
      <p:pic>
        <p:nvPicPr>
          <p:cNvPr id="3" name="Picture 2" descr="A person sitting at a desk using a computer&#13;&#10;&#13;&#10;Description automatically generated">
            <a:extLst>
              <a:ext uri="{FF2B5EF4-FFF2-40B4-BE49-F238E27FC236}">
                <a16:creationId xmlns:a16="http://schemas.microsoft.com/office/drawing/2014/main" id="{2EFB0D15-AD09-E743-8EA5-3E638592AC6F}"/>
              </a:ext>
            </a:extLst>
          </p:cNvPr>
          <p:cNvPicPr>
            <a:picLocks noChangeAspect="1"/>
          </p:cNvPicPr>
          <p:nvPr/>
        </p:nvPicPr>
        <p:blipFill rotWithShape="1">
          <a:blip r:embed="rId2"/>
          <a:srcRect l="2412" r="2048"/>
          <a:stretch/>
        </p:blipFill>
        <p:spPr>
          <a:xfrm>
            <a:off x="-1" y="10"/>
            <a:ext cx="4373546" cy="6857990"/>
          </a:xfrm>
          <a:prstGeom prst="rect">
            <a:avLst/>
          </a:prstGeom>
        </p:spPr>
      </p:pic>
      <p:sp>
        <p:nvSpPr>
          <p:cNvPr id="25" name="Rectangle 20">
            <a:extLst>
              <a:ext uri="{FF2B5EF4-FFF2-40B4-BE49-F238E27FC236}">
                <a16:creationId xmlns:a16="http://schemas.microsoft.com/office/drawing/2014/main" id="{B89F1C51-9A32-41EF-A4FB-15FDD4142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a:extLst>
              <a:ext uri="{FF2B5EF4-FFF2-40B4-BE49-F238E27FC236}">
                <a16:creationId xmlns:a16="http://schemas.microsoft.com/office/drawing/2014/main" id="{62B56F18-381C-FA4E-988F-1B7792E43D86}"/>
              </a:ext>
            </a:extLst>
          </p:cNvPr>
          <p:cNvSpPr txBox="1"/>
          <p:nvPr/>
        </p:nvSpPr>
        <p:spPr>
          <a:xfrm>
            <a:off x="5308684" y="1638300"/>
            <a:ext cx="6176776" cy="3581400"/>
          </a:xfrm>
          <a:prstGeom prst="rect">
            <a:avLst/>
          </a:prstGeom>
        </p:spPr>
        <p:txBody>
          <a:bodyPr vert="horz" lIns="91440" tIns="45720" rIns="91440" bIns="45720" rtlCol="0">
            <a:noAutofit/>
          </a:bodyPr>
          <a:lstStyle/>
          <a:p>
            <a:pPr defTabSz="914400">
              <a:lnSpc>
                <a:spcPct val="94000"/>
              </a:lnSpc>
              <a:spcAft>
                <a:spcPts val="200"/>
              </a:spcAft>
            </a:pPr>
            <a:r>
              <a:rPr lang="en-US" sz="2600" dirty="0">
                <a:latin typeface="Arial" panose="020B0604020202020204" pitchFamily="34" charset="0"/>
                <a:cs typeface="Arial" panose="020B0604020202020204" pitchFamily="34" charset="0"/>
              </a:rPr>
              <a:t>Risk management strategies protect your ability to earn and offset financial vulnerabilities. This gives you a strong foundation to explore investment and accumulation solutions.</a:t>
            </a:r>
          </a:p>
          <a:p>
            <a:pPr defTabSz="914400">
              <a:lnSpc>
                <a:spcPct val="94000"/>
              </a:lnSpc>
              <a:spcAft>
                <a:spcPts val="200"/>
              </a:spcAft>
            </a:pPr>
            <a:endParaRPr lang="en-US" sz="2600" dirty="0">
              <a:latin typeface="Arial" panose="020B0604020202020204" pitchFamily="34" charset="0"/>
              <a:cs typeface="Arial" panose="020B0604020202020204" pitchFamily="34" charset="0"/>
            </a:endParaRPr>
          </a:p>
          <a:p>
            <a:pPr marL="457200" indent="-457200" defTabSz="914400">
              <a:lnSpc>
                <a:spcPct val="94000"/>
              </a:lnSpc>
              <a:spcAft>
                <a:spcPts val="200"/>
              </a:spcAft>
              <a:buFont typeface="Arial" panose="020B0604020202020204" pitchFamily="34" charset="0"/>
              <a:buChar char="•"/>
            </a:pPr>
            <a:r>
              <a:rPr lang="en-US" sz="2600" dirty="0">
                <a:latin typeface="Arial" panose="020B0604020202020204" pitchFamily="34" charset="0"/>
                <a:cs typeface="Arial" panose="020B0604020202020204" pitchFamily="34" charset="0"/>
              </a:rPr>
              <a:t>Health Insurance</a:t>
            </a:r>
          </a:p>
          <a:p>
            <a:pPr marL="457200" indent="-457200" defTabSz="914400">
              <a:lnSpc>
                <a:spcPct val="94000"/>
              </a:lnSpc>
              <a:spcAft>
                <a:spcPts val="200"/>
              </a:spcAft>
              <a:buFont typeface="Arial" panose="020B0604020202020204" pitchFamily="34" charset="0"/>
              <a:buChar char="•"/>
            </a:pPr>
            <a:r>
              <a:rPr lang="en-US" sz="2600" dirty="0">
                <a:latin typeface="Arial" panose="020B0604020202020204" pitchFamily="34" charset="0"/>
                <a:cs typeface="Arial" panose="020B0604020202020204" pitchFamily="34" charset="0"/>
              </a:rPr>
              <a:t>Disability Income Insurance</a:t>
            </a:r>
          </a:p>
          <a:p>
            <a:pPr marL="457200" indent="-457200" defTabSz="914400">
              <a:lnSpc>
                <a:spcPct val="94000"/>
              </a:lnSpc>
              <a:spcAft>
                <a:spcPts val="200"/>
              </a:spcAft>
              <a:buFont typeface="Arial" panose="020B0604020202020204" pitchFamily="34" charset="0"/>
              <a:buChar char="•"/>
            </a:pPr>
            <a:r>
              <a:rPr lang="en-US" sz="2600" dirty="0">
                <a:latin typeface="Arial" panose="020B0604020202020204" pitchFamily="34" charset="0"/>
                <a:cs typeface="Arial" panose="020B0604020202020204" pitchFamily="34" charset="0"/>
              </a:rPr>
              <a:t>Wills, Trust, &amp; Business Arrangements</a:t>
            </a:r>
          </a:p>
          <a:p>
            <a:pPr marL="457200" indent="-457200" defTabSz="914400">
              <a:lnSpc>
                <a:spcPct val="94000"/>
              </a:lnSpc>
              <a:spcAft>
                <a:spcPts val="200"/>
              </a:spcAft>
              <a:buFont typeface="Arial" panose="020B0604020202020204" pitchFamily="34" charset="0"/>
              <a:buChar char="•"/>
            </a:pPr>
            <a:r>
              <a:rPr lang="en-US" sz="2600" dirty="0">
                <a:latin typeface="Arial" panose="020B0604020202020204" pitchFamily="34" charset="0"/>
                <a:cs typeface="Arial" panose="020B0604020202020204" pitchFamily="34" charset="0"/>
              </a:rPr>
              <a:t>Long-Term Care Insurance</a:t>
            </a:r>
          </a:p>
          <a:p>
            <a:pPr marL="457200" indent="-457200" defTabSz="914400">
              <a:lnSpc>
                <a:spcPct val="94000"/>
              </a:lnSpc>
              <a:spcAft>
                <a:spcPts val="200"/>
              </a:spcAft>
              <a:buFont typeface="Arial" panose="020B0604020202020204" pitchFamily="34" charset="0"/>
              <a:buChar char="•"/>
            </a:pPr>
            <a:r>
              <a:rPr lang="en-US" sz="2600" dirty="0">
                <a:latin typeface="Arial" panose="020B0604020202020204" pitchFamily="34" charset="0"/>
                <a:cs typeface="Arial" panose="020B0604020202020204" pitchFamily="34" charset="0"/>
              </a:rPr>
              <a:t>Business Succession Strategies</a:t>
            </a:r>
          </a:p>
          <a:p>
            <a:pPr marL="457200" indent="-457200" defTabSz="914400">
              <a:lnSpc>
                <a:spcPct val="94000"/>
              </a:lnSpc>
              <a:spcAft>
                <a:spcPts val="200"/>
              </a:spcAft>
              <a:buFont typeface="Arial" panose="020B0604020202020204" pitchFamily="34" charset="0"/>
              <a:buChar char="•"/>
            </a:pPr>
            <a:r>
              <a:rPr lang="en-US" sz="2600" dirty="0">
                <a:latin typeface="Arial" panose="020B0604020202020204" pitchFamily="34" charset="0"/>
                <a:cs typeface="Arial" panose="020B0604020202020204" pitchFamily="34" charset="0"/>
              </a:rPr>
              <a:t>Life Insurance</a:t>
            </a:r>
          </a:p>
        </p:txBody>
      </p:sp>
    </p:spTree>
    <p:extLst>
      <p:ext uri="{BB962C8B-B14F-4D97-AF65-F5344CB8AC3E}">
        <p14:creationId xmlns:p14="http://schemas.microsoft.com/office/powerpoint/2010/main" val="2981840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CD4F02C-6F85-4E6E-A2F2-CCE228865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3FF7DD9D-228D-4B97-A6AC-6D8FB2042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193DF7-6094-964A-B20C-34AAA754E1FD}"/>
              </a:ext>
            </a:extLst>
          </p:cNvPr>
          <p:cNvSpPr txBox="1"/>
          <p:nvPr/>
        </p:nvSpPr>
        <p:spPr>
          <a:xfrm>
            <a:off x="784743" y="685800"/>
            <a:ext cx="5793475" cy="1485900"/>
          </a:xfrm>
          <a:prstGeom prst="rect">
            <a:avLst/>
          </a:prstGeom>
        </p:spPr>
        <p:txBody>
          <a:bodyPr vert="horz" lIns="91440" tIns="45720" rIns="91440" bIns="45720" rtlCol="0" anchor="t">
            <a:normAutofit/>
          </a:bodyPr>
          <a:lstStyle/>
          <a:p>
            <a:pPr algn="ctr" defTabSz="914400">
              <a:lnSpc>
                <a:spcPct val="89000"/>
              </a:lnSpc>
              <a:spcBef>
                <a:spcPct val="0"/>
              </a:spcBef>
              <a:spcAft>
                <a:spcPts val="600"/>
              </a:spcAft>
            </a:pPr>
            <a:r>
              <a:rPr lang="en-US" sz="4400" b="1" dirty="0">
                <a:latin typeface="Arial" panose="020B0604020202020204" pitchFamily="34" charset="0"/>
                <a:ea typeface="+mj-ea"/>
                <a:cs typeface="Arial" panose="020B0604020202020204" pitchFamily="34" charset="0"/>
              </a:rPr>
              <a:t>Liquidity</a:t>
            </a:r>
          </a:p>
        </p:txBody>
      </p:sp>
      <p:sp>
        <p:nvSpPr>
          <p:cNvPr id="12" name="TextBox 11">
            <a:extLst>
              <a:ext uri="{FF2B5EF4-FFF2-40B4-BE49-F238E27FC236}">
                <a16:creationId xmlns:a16="http://schemas.microsoft.com/office/drawing/2014/main" id="{62B56F18-381C-FA4E-988F-1B7792E43D86}"/>
              </a:ext>
            </a:extLst>
          </p:cNvPr>
          <p:cNvSpPr txBox="1"/>
          <p:nvPr/>
        </p:nvSpPr>
        <p:spPr>
          <a:xfrm>
            <a:off x="300625" y="1638300"/>
            <a:ext cx="6976997" cy="3581400"/>
          </a:xfrm>
          <a:prstGeom prst="rect">
            <a:avLst/>
          </a:prstGeom>
        </p:spPr>
        <p:txBody>
          <a:bodyPr vert="horz" lIns="91440" tIns="45720" rIns="91440" bIns="45720" rtlCol="0">
            <a:noAutofit/>
          </a:bodyPr>
          <a:lstStyle/>
          <a:p>
            <a:pPr defTabSz="914400">
              <a:lnSpc>
                <a:spcPct val="94000"/>
              </a:lnSpc>
              <a:spcAft>
                <a:spcPts val="200"/>
              </a:spcAft>
            </a:pPr>
            <a:r>
              <a:rPr lang="en-US" sz="2600" dirty="0">
                <a:latin typeface="Arial" panose="020B0604020202020204" pitchFamily="34" charset="0"/>
                <a:cs typeface="Arial" panose="020B0604020202020204" pitchFamily="34" charset="0"/>
              </a:rPr>
              <a:t>Some items that might be included in this step are:</a:t>
            </a:r>
            <a:br>
              <a:rPr lang="en-US"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a:p>
            <a:pPr marL="457200" indent="-457200" defTabSz="914400">
              <a:lnSpc>
                <a:spcPct val="94000"/>
              </a:lnSpc>
              <a:spcAft>
                <a:spcPts val="200"/>
              </a:spcAft>
              <a:buFont typeface="Arial" panose="020B0604020202020204" pitchFamily="34" charset="0"/>
              <a:buChar char="•"/>
            </a:pPr>
            <a:r>
              <a:rPr lang="en-US" sz="2600" dirty="0">
                <a:latin typeface="Arial" panose="020B0604020202020204" pitchFamily="34" charset="0"/>
                <a:cs typeface="Arial" panose="020B0604020202020204" pitchFamily="34" charset="0"/>
              </a:rPr>
              <a:t>CDs</a:t>
            </a:r>
          </a:p>
          <a:p>
            <a:pPr marL="457200" indent="-457200" defTabSz="914400">
              <a:lnSpc>
                <a:spcPct val="94000"/>
              </a:lnSpc>
              <a:spcAft>
                <a:spcPts val="200"/>
              </a:spcAft>
              <a:buFont typeface="Arial" panose="020B0604020202020204" pitchFamily="34" charset="0"/>
              <a:buChar char="•"/>
            </a:pPr>
            <a:r>
              <a:rPr lang="en-US" sz="2600" dirty="0">
                <a:latin typeface="Arial" panose="020B0604020202020204" pitchFamily="34" charset="0"/>
                <a:cs typeface="Arial" panose="020B0604020202020204" pitchFamily="34" charset="0"/>
              </a:rPr>
              <a:t>Savings</a:t>
            </a:r>
          </a:p>
          <a:p>
            <a:pPr marL="457200" indent="-457200" defTabSz="914400">
              <a:lnSpc>
                <a:spcPct val="94000"/>
              </a:lnSpc>
              <a:spcAft>
                <a:spcPts val="200"/>
              </a:spcAft>
              <a:buFont typeface="Arial" panose="020B0604020202020204" pitchFamily="34" charset="0"/>
              <a:buChar char="•"/>
            </a:pPr>
            <a:r>
              <a:rPr lang="en-US" sz="2600" dirty="0">
                <a:latin typeface="Arial" panose="020B0604020202020204" pitchFamily="34" charset="0"/>
                <a:cs typeface="Arial" panose="020B0604020202020204" pitchFamily="34" charset="0"/>
              </a:rPr>
              <a:t>Money Market funds</a:t>
            </a:r>
          </a:p>
          <a:p>
            <a:pPr marL="457200" indent="-457200" defTabSz="914400">
              <a:lnSpc>
                <a:spcPct val="94000"/>
              </a:lnSpc>
              <a:spcAft>
                <a:spcPts val="200"/>
              </a:spcAft>
              <a:buFont typeface="Arial" panose="020B0604020202020204" pitchFamily="34" charset="0"/>
              <a:buChar char="•"/>
            </a:pPr>
            <a:r>
              <a:rPr lang="en-US" sz="2600" dirty="0">
                <a:latin typeface="Arial" panose="020B0604020202020204" pitchFamily="34" charset="0"/>
                <a:cs typeface="Arial" panose="020B0604020202020204" pitchFamily="34" charset="0"/>
              </a:rPr>
              <a:t>Checking</a:t>
            </a:r>
          </a:p>
          <a:p>
            <a:pPr defTabSz="914400">
              <a:lnSpc>
                <a:spcPct val="94000"/>
              </a:lnSpc>
              <a:spcAft>
                <a:spcPts val="200"/>
              </a:spcAft>
            </a:pPr>
            <a:endParaRPr lang="en-US" sz="2600" dirty="0">
              <a:latin typeface="Arial" panose="020B0604020202020204" pitchFamily="34" charset="0"/>
              <a:cs typeface="Arial" panose="020B0604020202020204" pitchFamily="34" charset="0"/>
            </a:endParaRPr>
          </a:p>
          <a:p>
            <a:pPr defTabSz="914400">
              <a:lnSpc>
                <a:spcPct val="94000"/>
              </a:lnSpc>
              <a:spcAft>
                <a:spcPts val="200"/>
              </a:spcAft>
            </a:pPr>
            <a:r>
              <a:rPr lang="en-US" sz="2600" dirty="0">
                <a:latin typeface="Arial" panose="020B0604020202020204" pitchFamily="34" charset="0"/>
                <a:cs typeface="Arial" panose="020B0604020202020204" pitchFamily="34" charset="0"/>
              </a:rPr>
              <a:t>Now that you have a solid base secured, </a:t>
            </a:r>
          </a:p>
          <a:p>
            <a:pPr defTabSz="914400">
              <a:lnSpc>
                <a:spcPct val="94000"/>
              </a:lnSpc>
              <a:spcAft>
                <a:spcPts val="200"/>
              </a:spcAft>
            </a:pPr>
            <a:r>
              <a:rPr lang="en-US" sz="2600" dirty="0">
                <a:latin typeface="Arial" panose="020B0604020202020204" pitchFamily="34" charset="0"/>
                <a:cs typeface="Arial" panose="020B0604020202020204" pitchFamily="34" charset="0"/>
              </a:rPr>
              <a:t>you are now in a position to explore </a:t>
            </a:r>
          </a:p>
          <a:p>
            <a:pPr defTabSz="914400">
              <a:lnSpc>
                <a:spcPct val="94000"/>
              </a:lnSpc>
              <a:spcAft>
                <a:spcPts val="200"/>
              </a:spcAft>
            </a:pPr>
            <a:r>
              <a:rPr lang="en-US" sz="2600" dirty="0">
                <a:latin typeface="Arial" panose="020B0604020202020204" pitchFamily="34" charset="0"/>
                <a:cs typeface="Arial" panose="020B0604020202020204" pitchFamily="34" charset="0"/>
              </a:rPr>
              <a:t>accumulation strategies that may involve risk.</a:t>
            </a:r>
          </a:p>
        </p:txBody>
      </p:sp>
      <p:sp>
        <p:nvSpPr>
          <p:cNvPr id="21" name="Rectangle 20">
            <a:extLst>
              <a:ext uri="{FF2B5EF4-FFF2-40B4-BE49-F238E27FC236}">
                <a16:creationId xmlns:a16="http://schemas.microsoft.com/office/drawing/2014/main" id="{2AE37DBE-5576-4E27-97C0-75925347A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descr="A picture containing person, indoor, table&#10;&#10;Description automatically generated">
            <a:extLst>
              <a:ext uri="{FF2B5EF4-FFF2-40B4-BE49-F238E27FC236}">
                <a16:creationId xmlns:a16="http://schemas.microsoft.com/office/drawing/2014/main" id="{50C45E50-AF4A-8C4C-AA4B-4599002568DC}"/>
              </a:ext>
            </a:extLst>
          </p:cNvPr>
          <p:cNvPicPr>
            <a:picLocks noChangeAspect="1"/>
          </p:cNvPicPr>
          <p:nvPr/>
        </p:nvPicPr>
        <p:blipFill rotWithShape="1">
          <a:blip r:embed="rId2"/>
          <a:srcRect l="34937" r="20269" b="-1"/>
          <a:stretch/>
        </p:blipFill>
        <p:spPr>
          <a:xfrm>
            <a:off x="7589854" y="10"/>
            <a:ext cx="4602146" cy="6857990"/>
          </a:xfrm>
          <a:prstGeom prst="rect">
            <a:avLst/>
          </a:prstGeom>
        </p:spPr>
      </p:pic>
    </p:spTree>
    <p:extLst>
      <p:ext uri="{BB962C8B-B14F-4D97-AF65-F5344CB8AC3E}">
        <p14:creationId xmlns:p14="http://schemas.microsoft.com/office/powerpoint/2010/main" val="227477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ECD4F02C-6F85-4E6E-A2F2-CCE228865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8">
            <a:extLst>
              <a:ext uri="{FF2B5EF4-FFF2-40B4-BE49-F238E27FC236}">
                <a16:creationId xmlns:a16="http://schemas.microsoft.com/office/drawing/2014/main" id="{29474F7A-C90E-4979-90EB-8783E10DFF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193DF7-6094-964A-B20C-34AAA754E1FD}"/>
              </a:ext>
            </a:extLst>
          </p:cNvPr>
          <p:cNvSpPr txBox="1"/>
          <p:nvPr/>
        </p:nvSpPr>
        <p:spPr>
          <a:xfrm>
            <a:off x="5100824" y="685800"/>
            <a:ext cx="6176776" cy="1485900"/>
          </a:xfrm>
          <a:prstGeom prst="rect">
            <a:avLst/>
          </a:prstGeom>
        </p:spPr>
        <p:txBody>
          <a:bodyPr vert="horz" lIns="91440" tIns="45720" rIns="91440" bIns="45720" rtlCol="0" anchor="t">
            <a:normAutofit/>
          </a:bodyPr>
          <a:lstStyle/>
          <a:p>
            <a:pPr algn="ctr" defTabSz="914400">
              <a:lnSpc>
                <a:spcPct val="89000"/>
              </a:lnSpc>
              <a:spcBef>
                <a:spcPct val="0"/>
              </a:spcBef>
              <a:spcAft>
                <a:spcPts val="600"/>
              </a:spcAft>
            </a:pPr>
            <a:r>
              <a:rPr lang="en-US" sz="4400" b="1" dirty="0">
                <a:latin typeface="Arial" panose="020B0604020202020204" pitchFamily="34" charset="0"/>
                <a:ea typeface="+mj-ea"/>
                <a:cs typeface="Arial" panose="020B0604020202020204" pitchFamily="34" charset="0"/>
              </a:rPr>
              <a:t>Wealth Management</a:t>
            </a:r>
          </a:p>
        </p:txBody>
      </p:sp>
      <p:pic>
        <p:nvPicPr>
          <p:cNvPr id="3" name="Picture 2" descr="A picture containing wall, indoor, person, man&#13;&#10;&#13;&#10;Description automatically generated">
            <a:extLst>
              <a:ext uri="{FF2B5EF4-FFF2-40B4-BE49-F238E27FC236}">
                <a16:creationId xmlns:a16="http://schemas.microsoft.com/office/drawing/2014/main" id="{05549451-3BD0-4A4C-A4C5-1AA428FB0355}"/>
              </a:ext>
            </a:extLst>
          </p:cNvPr>
          <p:cNvPicPr>
            <a:picLocks noChangeAspect="1"/>
          </p:cNvPicPr>
          <p:nvPr/>
        </p:nvPicPr>
        <p:blipFill rotWithShape="1">
          <a:blip r:embed="rId2"/>
          <a:srcRect l="29852" r="33478"/>
          <a:stretch/>
        </p:blipFill>
        <p:spPr>
          <a:xfrm>
            <a:off x="-1" y="0"/>
            <a:ext cx="4373546" cy="6858000"/>
          </a:xfrm>
          <a:prstGeom prst="rect">
            <a:avLst/>
          </a:prstGeom>
        </p:spPr>
      </p:pic>
      <p:sp>
        <p:nvSpPr>
          <p:cNvPr id="25" name="Rectangle 20">
            <a:extLst>
              <a:ext uri="{FF2B5EF4-FFF2-40B4-BE49-F238E27FC236}">
                <a16:creationId xmlns:a16="http://schemas.microsoft.com/office/drawing/2014/main" id="{B89F1C51-9A32-41EF-A4FB-15FDD4142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a:extLst>
              <a:ext uri="{FF2B5EF4-FFF2-40B4-BE49-F238E27FC236}">
                <a16:creationId xmlns:a16="http://schemas.microsoft.com/office/drawing/2014/main" id="{62B56F18-381C-FA4E-988F-1B7792E43D86}"/>
              </a:ext>
            </a:extLst>
          </p:cNvPr>
          <p:cNvSpPr txBox="1"/>
          <p:nvPr/>
        </p:nvSpPr>
        <p:spPr>
          <a:xfrm>
            <a:off x="5308684" y="1638300"/>
            <a:ext cx="6176776" cy="3581400"/>
          </a:xfrm>
          <a:prstGeom prst="rect">
            <a:avLst/>
          </a:prstGeom>
        </p:spPr>
        <p:txBody>
          <a:bodyPr vert="horz" lIns="91440" tIns="45720" rIns="91440" bIns="45720" rtlCol="0">
            <a:noAutofit/>
          </a:bodyPr>
          <a:lstStyle/>
          <a:p>
            <a:pPr defTabSz="914400">
              <a:lnSpc>
                <a:spcPct val="94000"/>
              </a:lnSpc>
              <a:spcAft>
                <a:spcPts val="200"/>
              </a:spcAft>
            </a:pPr>
            <a:endParaRPr lang="en-US" sz="2600" dirty="0">
              <a:latin typeface="Arial" panose="020B0604020202020204" pitchFamily="34" charset="0"/>
              <a:cs typeface="Arial" panose="020B0604020202020204" pitchFamily="34" charset="0"/>
            </a:endParaRPr>
          </a:p>
          <a:p>
            <a:pPr marL="457200" indent="-457200" defTabSz="914400">
              <a:lnSpc>
                <a:spcPct val="94000"/>
              </a:lnSpc>
              <a:spcAft>
                <a:spcPts val="200"/>
              </a:spcAft>
              <a:buFont typeface="Arial" panose="020B0604020202020204" pitchFamily="34" charset="0"/>
              <a:buChar char="•"/>
            </a:pPr>
            <a:r>
              <a:rPr lang="en-US" sz="2600" dirty="0">
                <a:latin typeface="Arial" panose="020B0604020202020204" pitchFamily="34" charset="0"/>
                <a:cs typeface="Arial" panose="020B0604020202020204" pitchFamily="34" charset="0"/>
              </a:rPr>
              <a:t>Mutual funds</a:t>
            </a:r>
          </a:p>
          <a:p>
            <a:pPr marL="457200" indent="-457200" defTabSz="914400">
              <a:lnSpc>
                <a:spcPct val="94000"/>
              </a:lnSpc>
              <a:spcAft>
                <a:spcPts val="200"/>
              </a:spcAft>
              <a:buFont typeface="Arial" panose="020B0604020202020204" pitchFamily="34" charset="0"/>
              <a:buChar char="•"/>
            </a:pPr>
            <a:r>
              <a:rPr lang="en-US" sz="2600" dirty="0">
                <a:latin typeface="Arial" panose="020B0604020202020204" pitchFamily="34" charset="0"/>
                <a:cs typeface="Arial" panose="020B0604020202020204" pitchFamily="34" charset="0"/>
              </a:rPr>
              <a:t>Stocks</a:t>
            </a:r>
          </a:p>
          <a:p>
            <a:pPr marL="457200" indent="-457200" defTabSz="914400">
              <a:lnSpc>
                <a:spcPct val="94000"/>
              </a:lnSpc>
              <a:spcAft>
                <a:spcPts val="200"/>
              </a:spcAft>
              <a:buFont typeface="Arial" panose="020B0604020202020204" pitchFamily="34" charset="0"/>
              <a:buChar char="•"/>
            </a:pPr>
            <a:r>
              <a:rPr lang="en-US" sz="2600" dirty="0">
                <a:latin typeface="Arial" panose="020B0604020202020204" pitchFamily="34" charset="0"/>
                <a:cs typeface="Arial" panose="020B0604020202020204" pitchFamily="34" charset="0"/>
              </a:rPr>
              <a:t>Bonds</a:t>
            </a:r>
          </a:p>
          <a:p>
            <a:pPr marL="457200" indent="-457200" defTabSz="914400">
              <a:lnSpc>
                <a:spcPct val="94000"/>
              </a:lnSpc>
              <a:spcAft>
                <a:spcPts val="200"/>
              </a:spcAft>
              <a:buFont typeface="Arial" panose="020B0604020202020204" pitchFamily="34" charset="0"/>
              <a:buChar char="•"/>
            </a:pPr>
            <a:r>
              <a:rPr lang="en-US" sz="2600" dirty="0">
                <a:latin typeface="Arial" panose="020B0604020202020204" pitchFamily="34" charset="0"/>
                <a:cs typeface="Arial" panose="020B0604020202020204" pitchFamily="34" charset="0"/>
              </a:rPr>
              <a:t>Annuities</a:t>
            </a:r>
          </a:p>
          <a:p>
            <a:pPr marL="457200" indent="-457200" defTabSz="914400">
              <a:lnSpc>
                <a:spcPct val="94000"/>
              </a:lnSpc>
              <a:spcAft>
                <a:spcPts val="200"/>
              </a:spcAft>
              <a:buFont typeface="Arial" panose="020B0604020202020204" pitchFamily="34" charset="0"/>
              <a:buChar char="•"/>
            </a:pPr>
            <a:r>
              <a:rPr lang="en-US" sz="2600" dirty="0">
                <a:latin typeface="Arial" panose="020B0604020202020204" pitchFamily="34" charset="0"/>
                <a:cs typeface="Arial" panose="020B0604020202020204" pitchFamily="34" charset="0"/>
              </a:rPr>
              <a:t>Other type of investments</a:t>
            </a:r>
          </a:p>
          <a:p>
            <a:pPr defTabSz="914400">
              <a:lnSpc>
                <a:spcPct val="94000"/>
              </a:lnSpc>
              <a:spcAft>
                <a:spcPts val="200"/>
              </a:spcAft>
            </a:pPr>
            <a:endParaRPr lang="en-US" sz="2600" dirty="0">
              <a:latin typeface="Arial" panose="020B0604020202020204" pitchFamily="34" charset="0"/>
              <a:cs typeface="Arial" panose="020B0604020202020204" pitchFamily="34" charset="0"/>
            </a:endParaRPr>
          </a:p>
          <a:p>
            <a:pPr defTabSz="914400">
              <a:lnSpc>
                <a:spcPct val="94000"/>
              </a:lnSpc>
              <a:spcAft>
                <a:spcPts val="200"/>
              </a:spcAft>
            </a:pPr>
            <a:r>
              <a:rPr lang="en-US" sz="2600" dirty="0">
                <a:latin typeface="Arial" panose="020B0604020202020204" pitchFamily="34" charset="0"/>
                <a:cs typeface="Arial" panose="020B0604020202020204" pitchFamily="34" charset="0"/>
              </a:rPr>
              <a:t>Managing the assets –  periodically evaluating assets are performing to financial goals</a:t>
            </a:r>
          </a:p>
        </p:txBody>
      </p:sp>
    </p:spTree>
    <p:extLst>
      <p:ext uri="{BB962C8B-B14F-4D97-AF65-F5344CB8AC3E}">
        <p14:creationId xmlns:p14="http://schemas.microsoft.com/office/powerpoint/2010/main" val="2967564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CD4F02C-6F85-4E6E-A2F2-CCE228865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3FF7DD9D-228D-4B97-A6AC-6D8FB2042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193DF7-6094-964A-B20C-34AAA754E1FD}"/>
              </a:ext>
            </a:extLst>
          </p:cNvPr>
          <p:cNvSpPr txBox="1"/>
          <p:nvPr/>
        </p:nvSpPr>
        <p:spPr>
          <a:xfrm>
            <a:off x="784743" y="685800"/>
            <a:ext cx="5793475" cy="1485900"/>
          </a:xfrm>
          <a:prstGeom prst="rect">
            <a:avLst/>
          </a:prstGeom>
        </p:spPr>
        <p:txBody>
          <a:bodyPr vert="horz" lIns="91440" tIns="45720" rIns="91440" bIns="45720" rtlCol="0" anchor="t">
            <a:normAutofit/>
          </a:bodyPr>
          <a:lstStyle/>
          <a:p>
            <a:pPr algn="ctr" defTabSz="914400">
              <a:lnSpc>
                <a:spcPct val="89000"/>
              </a:lnSpc>
              <a:spcBef>
                <a:spcPct val="0"/>
              </a:spcBef>
              <a:spcAft>
                <a:spcPts val="600"/>
              </a:spcAft>
            </a:pPr>
            <a:r>
              <a:rPr lang="en-US" sz="4400" b="1" dirty="0">
                <a:latin typeface="Arial" panose="020B0604020202020204" pitchFamily="34" charset="0"/>
                <a:ea typeface="+mj-ea"/>
                <a:cs typeface="Arial" panose="020B0604020202020204" pitchFamily="34" charset="0"/>
              </a:rPr>
              <a:t>Wealth Transfer</a:t>
            </a:r>
          </a:p>
        </p:txBody>
      </p:sp>
      <p:sp>
        <p:nvSpPr>
          <p:cNvPr id="12" name="TextBox 11">
            <a:extLst>
              <a:ext uri="{FF2B5EF4-FFF2-40B4-BE49-F238E27FC236}">
                <a16:creationId xmlns:a16="http://schemas.microsoft.com/office/drawing/2014/main" id="{62B56F18-381C-FA4E-988F-1B7792E43D86}"/>
              </a:ext>
            </a:extLst>
          </p:cNvPr>
          <p:cNvSpPr txBox="1"/>
          <p:nvPr/>
        </p:nvSpPr>
        <p:spPr>
          <a:xfrm>
            <a:off x="784743" y="2286000"/>
            <a:ext cx="5793475" cy="3581400"/>
          </a:xfrm>
          <a:prstGeom prst="rect">
            <a:avLst/>
          </a:prstGeom>
        </p:spPr>
        <p:txBody>
          <a:bodyPr vert="horz" lIns="91440" tIns="45720" rIns="91440" bIns="45720" rtlCol="0">
            <a:normAutofit/>
          </a:bodyPr>
          <a:lstStyle/>
          <a:p>
            <a:pPr marL="384048" indent="-384048" defTabSz="914400">
              <a:lnSpc>
                <a:spcPct val="94000"/>
              </a:lnSpc>
              <a:spcAft>
                <a:spcPts val="200"/>
              </a:spcAft>
              <a:buFont typeface="Franklin Gothic Book" panose="020B0503020102020204" pitchFamily="34" charset="0"/>
              <a:buChar char="•"/>
            </a:pPr>
            <a:r>
              <a:rPr lang="en-US" sz="3000" dirty="0">
                <a:latin typeface="Arial" panose="020B0604020202020204" pitchFamily="34" charset="0"/>
                <a:cs typeface="Arial" panose="020B0604020202020204" pitchFamily="34" charset="0"/>
              </a:rPr>
              <a:t>Wills &amp; Trusts</a:t>
            </a:r>
          </a:p>
          <a:p>
            <a:pPr marL="384048" indent="-384048" defTabSz="914400">
              <a:lnSpc>
                <a:spcPct val="94000"/>
              </a:lnSpc>
              <a:spcAft>
                <a:spcPts val="200"/>
              </a:spcAft>
              <a:buFont typeface="Franklin Gothic Book" panose="020B0503020102020204" pitchFamily="34" charset="0"/>
              <a:buChar char="•"/>
            </a:pPr>
            <a:r>
              <a:rPr lang="en-US" sz="3000" dirty="0">
                <a:latin typeface="Arial" panose="020B0604020202020204" pitchFamily="34" charset="0"/>
                <a:cs typeface="Arial" panose="020B0604020202020204" pitchFamily="34" charset="0"/>
              </a:rPr>
              <a:t>Powers of Attorney</a:t>
            </a:r>
          </a:p>
          <a:p>
            <a:pPr marL="384048" indent="-384048" defTabSz="914400">
              <a:lnSpc>
                <a:spcPct val="94000"/>
              </a:lnSpc>
              <a:spcAft>
                <a:spcPts val="200"/>
              </a:spcAft>
              <a:buFont typeface="Franklin Gothic Book" panose="020B0503020102020204" pitchFamily="34" charset="0"/>
              <a:buChar char="•"/>
            </a:pPr>
            <a:r>
              <a:rPr lang="en-US" sz="3000" dirty="0">
                <a:latin typeface="Arial" panose="020B0604020202020204" pitchFamily="34" charset="0"/>
                <a:cs typeface="Arial" panose="020B0604020202020204" pitchFamily="34" charset="0"/>
              </a:rPr>
              <a:t>Beneficiary Designations</a:t>
            </a:r>
          </a:p>
          <a:p>
            <a:pPr marL="384048" indent="-384048" defTabSz="914400">
              <a:lnSpc>
                <a:spcPct val="94000"/>
              </a:lnSpc>
              <a:spcAft>
                <a:spcPts val="200"/>
              </a:spcAft>
              <a:buFont typeface="Franklin Gothic Book" panose="020B0503020102020204" pitchFamily="34" charset="0"/>
              <a:buChar char="•"/>
            </a:pPr>
            <a:r>
              <a:rPr lang="en-US" sz="3000" dirty="0">
                <a:latin typeface="Arial" panose="020B0604020202020204" pitchFamily="34" charset="0"/>
                <a:cs typeface="Arial" panose="020B0604020202020204" pitchFamily="34" charset="0"/>
              </a:rPr>
              <a:t>Charitable Gifting Strategies</a:t>
            </a:r>
          </a:p>
          <a:p>
            <a:pPr marL="384048" indent="-384048" defTabSz="914400">
              <a:lnSpc>
                <a:spcPct val="94000"/>
              </a:lnSpc>
              <a:spcAft>
                <a:spcPts val="200"/>
              </a:spcAft>
              <a:buFont typeface="Franklin Gothic Book" panose="020B0503020102020204" pitchFamily="34" charset="0"/>
              <a:buChar char="•"/>
            </a:pPr>
            <a:r>
              <a:rPr lang="en-US" sz="3000" dirty="0">
                <a:latin typeface="Arial" panose="020B0604020202020204" pitchFamily="34" charset="0"/>
                <a:cs typeface="Arial" panose="020B0604020202020204" pitchFamily="34" charset="0"/>
              </a:rPr>
              <a:t>Business Transfer</a:t>
            </a:r>
          </a:p>
        </p:txBody>
      </p:sp>
      <p:sp>
        <p:nvSpPr>
          <p:cNvPr id="30" name="Rectangle 29">
            <a:extLst>
              <a:ext uri="{FF2B5EF4-FFF2-40B4-BE49-F238E27FC236}">
                <a16:creationId xmlns:a16="http://schemas.microsoft.com/office/drawing/2014/main" id="{2AE37DBE-5576-4E27-97C0-75925347A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1A5C56D0-2BF2-DB4E-8ABF-CA106CE99541}"/>
              </a:ext>
            </a:extLst>
          </p:cNvPr>
          <p:cNvPicPr>
            <a:picLocks noChangeAspect="1"/>
          </p:cNvPicPr>
          <p:nvPr/>
        </p:nvPicPr>
        <p:blipFill rotWithShape="1">
          <a:blip r:embed="rId2"/>
          <a:srcRect l="33042" r="16629"/>
          <a:stretch/>
        </p:blipFill>
        <p:spPr>
          <a:xfrm>
            <a:off x="7589854" y="10"/>
            <a:ext cx="4602146" cy="6857990"/>
          </a:xfrm>
          <a:prstGeom prst="rect">
            <a:avLst/>
          </a:prstGeom>
        </p:spPr>
      </p:pic>
    </p:spTree>
    <p:extLst>
      <p:ext uri="{BB962C8B-B14F-4D97-AF65-F5344CB8AC3E}">
        <p14:creationId xmlns:p14="http://schemas.microsoft.com/office/powerpoint/2010/main" val="865311088"/>
      </p:ext>
    </p:extLst>
  </p:cSld>
  <p:clrMapOvr>
    <a:masterClrMapping/>
  </p:clrMapOvr>
</p:sld>
</file>

<file path=ppt/theme/theme1.xml><?xml version="1.0" encoding="utf-8"?>
<a:theme xmlns:a="http://schemas.openxmlformats.org/drawingml/2006/main" name="Cro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531</Words>
  <Application>Microsoft Macintosh PowerPoint</Application>
  <PresentationFormat>Widescreen</PresentationFormat>
  <Paragraphs>80</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Franklin Gothic Book</vt:lpstr>
      <vt:lpstr>Optima</vt:lpstr>
      <vt:lpstr>Crop</vt:lpstr>
      <vt:lpstr>Custom Design</vt:lpstr>
      <vt:lpstr>The  Financial  Life Pyramid</vt:lpstr>
      <vt:lpstr>About [AGENT]</vt:lpstr>
      <vt:lpstr>PowerPoint Presentation</vt:lpstr>
      <vt:lpstr>The  Financial  Life Pyramid</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Financial  Life Pyramid</dc:title>
  <dc:creator>Microsoft Office User</dc:creator>
  <cp:lastModifiedBy>C D</cp:lastModifiedBy>
  <cp:revision>37</cp:revision>
  <dcterms:created xsi:type="dcterms:W3CDTF">2018-12-12T19:29:07Z</dcterms:created>
  <dcterms:modified xsi:type="dcterms:W3CDTF">2020-11-02T17:41:42Z</dcterms:modified>
</cp:coreProperties>
</file>